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media1.m4a" ContentType="audio/unknown"/>
  <Override PartName="/ppt/media/media2.m4a" ContentType="audio/unknown"/>
  <Override PartName="/ppt/media/media3.m4a" ContentType="audio/unknown"/>
  <Override PartName="/ppt/media/media4.m4a" ContentType="audio/unknown"/>
  <Override PartName="/ppt/media/media5.m4a" ContentType="audio/unknown"/>
  <Override PartName="/ppt/media/media6.m4a" ContentType="audio/unknown"/>
  <Override PartName="/ppt/media/media7.m4a" ContentType="audio/unknown"/>
  <Override PartName="/ppt/media/media8.m4a" ContentType="audio/unknown"/>
  <Override PartName="/ppt/media/media9.m4a" ContentType="audio/unknown"/>
  <Override PartName="/ppt/media/media10.m4a" ContentType="audio/unknown"/>
  <Override PartName="/ppt/media/media11.m4a" ContentType="audio/unknown"/>
  <Override PartName="/ppt/media/media12.m4a" ContentType="audio/unknown"/>
  <Override PartName="/ppt/media/media13.m4a" ContentType="audio/unknown"/>
  <Override PartName="/ppt/media/media14.m4a" ContentType="audio/unknown"/>
  <Override PartName="/ppt/media/media15.m4a" ContentType="audio/unknown"/>
  <Override PartName="/ppt/media/media16.m4a" ContentType="audio/unknown"/>
  <Override PartName="/ppt/media/media17.m4a" ContentType="audio/unknown"/>
  <Override PartName="/ppt/media/media18.m4a" ContentType="audio/unknown"/>
  <Override PartName="/ppt/media/media19.m4a" ContentType="audio/unknown"/>
  <Override PartName="/ppt/media/media20.m4a" ContentType="audio/unknown"/>
  <Override PartName="/ppt/media/media21.m4a" ContentType="audio/unknown"/>
  <Override PartName="/ppt/media/media22.m4a" ContentType="audio/unknown"/>
  <Override PartName="/ppt/media/media23.m4a" ContentType="audio/unknown"/>
  <Override PartName="/ppt/media/media24.m4a" ContentType="audio/unknown"/>
  <Override PartName="/ppt/media/media25.m4a" ContentType="audio/unknown"/>
  <Override PartName="/ppt/media/media26.m4a" ContentType="audio/unknown"/>
  <Override PartName="/ppt/media/media27.m4a" ContentType="audio/unknown"/>
  <Override PartName="/ppt/media/media28.m4a" ContentType="audio/unknown"/>
  <Override PartName="/ppt/media/media29.m4a" ContentType="audio/unknown"/>
  <Override PartName="/ppt/media/media30.m4a" ContentType="audio/unknown"/>
  <Override PartName="/ppt/media/media31.m4a" ContentType="audio/unknown"/>
  <Override PartName="/ppt/media/media32.m4a" ContentType="audio/unknown"/>
  <Override PartName="/ppt/media/media33.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s>

</file>

<file path=ppt/media/image1.jpeg>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7" name="Shape 97"/>
          <p:cNvSpPr/>
          <p:nvPr>
            <p:ph type="sldImg"/>
          </p:nvPr>
        </p:nvSpPr>
        <p:spPr>
          <a:xfrm>
            <a:off x="1143000" y="685800"/>
            <a:ext cx="4572000" cy="3429000"/>
          </a:xfrm>
          <a:prstGeom prst="rect">
            <a:avLst/>
          </a:prstGeom>
        </p:spPr>
        <p:txBody>
          <a:bodyPr/>
          <a:lstStyle/>
          <a:p>
            <a:pPr/>
          </a:p>
        </p:txBody>
      </p:sp>
      <p:sp>
        <p:nvSpPr>
          <p:cNvPr id="98" name="Shape 9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Slide">
    <p:spTree>
      <p:nvGrpSpPr>
        <p:cNvPr id="1" name=""/>
        <p:cNvGrpSpPr/>
        <p:nvPr/>
      </p:nvGrpSpPr>
      <p:grpSpPr>
        <a:xfrm>
          <a:off x="0" y="0"/>
          <a:ext cx="0" cy="0"/>
          <a:chOff x="0" y="0"/>
          <a:chExt cx="0" cy="0"/>
        </a:xfrm>
      </p:grpSpPr>
      <p:pic>
        <p:nvPicPr>
          <p:cNvPr id="13"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14" name="Straight Connector 8"/>
          <p:cNvSpPr/>
          <p:nvPr/>
        </p:nvSpPr>
        <p:spPr>
          <a:xfrm>
            <a:off x="457199" y="1419226"/>
            <a:ext cx="7305806" cy="1588"/>
          </a:xfrm>
          <a:prstGeom prst="line">
            <a:avLst/>
          </a:prstGeom>
          <a:ln w="25400">
            <a:solidFill>
              <a:srgbClr val="404040"/>
            </a:solidFill>
          </a:ln>
          <a:effectLst>
            <a:outerShdw sx="100000" sy="100000" kx="0" ky="0" algn="b" rotWithShape="0" blurRad="38100" dist="20000" dir="5400000">
              <a:srgbClr val="000000">
                <a:alpha val="38000"/>
              </a:srgbClr>
            </a:outerShdw>
          </a:effectLst>
        </p:spPr>
        <p:txBody>
          <a:bodyPr lIns="45719" rIns="45719"/>
          <a:lstStyle/>
          <a:p>
            <a:pPr/>
          </a:p>
        </p:txBody>
      </p:sp>
      <p:sp>
        <p:nvSpPr>
          <p:cNvPr id="15" name="标题文本"/>
          <p:cNvSpPr txBox="1"/>
          <p:nvPr>
            <p:ph type="title"/>
          </p:nvPr>
        </p:nvSpPr>
        <p:spPr>
          <a:xfrm>
            <a:off x="685800" y="2130425"/>
            <a:ext cx="7772400" cy="1470025"/>
          </a:xfrm>
          <a:prstGeom prst="rect">
            <a:avLst/>
          </a:prstGeom>
        </p:spPr>
        <p:txBody>
          <a:bodyPr>
            <a:normAutofit fontScale="100000" lnSpcReduction="0"/>
          </a:bodyPr>
          <a:lstStyle/>
          <a:p>
            <a:pPr/>
            <a:r>
              <a:t>标题文本</a:t>
            </a:r>
          </a:p>
        </p:txBody>
      </p:sp>
      <p:sp>
        <p:nvSpPr>
          <p:cNvPr id="16" name="正文级别 1…"/>
          <p:cNvSpPr txBox="1"/>
          <p:nvPr>
            <p:ph type="body" sz="quarter" idx="1"/>
          </p:nvPr>
        </p:nvSpPr>
        <p:spPr>
          <a:xfrm>
            <a:off x="1371600" y="3886200"/>
            <a:ext cx="6400800" cy="1752600"/>
          </a:xfrm>
          <a:prstGeom prst="rect">
            <a:avLst/>
          </a:prstGeom>
        </p:spPr>
        <p:txBody>
          <a:bodyPr>
            <a:normAutofit fontScale="100000" lnSpcReduction="0"/>
          </a:bodyPr>
          <a:lstStyle>
            <a:lvl1pPr marL="0" indent="0" algn="ctr">
              <a:buSzTx/>
              <a:buFontTx/>
              <a:buNone/>
              <a:defRPr>
                <a:solidFill>
                  <a:srgbClr val="888888"/>
                </a:solidFill>
              </a:defRPr>
            </a:lvl1pPr>
            <a:lvl2pPr algn="ctr">
              <a:buFontTx/>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正文级别 1</a:t>
            </a:r>
          </a:p>
          <a:p>
            <a:pPr lvl="1"/>
            <a:r>
              <a:t>正文级别 2</a:t>
            </a:r>
          </a:p>
          <a:p>
            <a:pPr lvl="2"/>
            <a:r>
              <a:t>正文级别 3</a:t>
            </a:r>
          </a:p>
          <a:p>
            <a:pPr lvl="3"/>
            <a:r>
              <a:t>正文级别 4</a:t>
            </a:r>
          </a:p>
          <a:p>
            <a:pPr lvl="4"/>
            <a:r>
              <a:t>正文级别 5</a:t>
            </a:r>
          </a:p>
        </p:txBody>
      </p:sp>
      <p:sp>
        <p:nvSpPr>
          <p:cNvPr id="1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ontent">
    <p:spTree>
      <p:nvGrpSpPr>
        <p:cNvPr id="1" name=""/>
        <p:cNvGrpSpPr/>
        <p:nvPr/>
      </p:nvGrpSpPr>
      <p:grpSpPr>
        <a:xfrm>
          <a:off x="0" y="0"/>
          <a:ext cx="0" cy="0"/>
          <a:chOff x="0" y="0"/>
          <a:chExt cx="0" cy="0"/>
        </a:xfrm>
      </p:grpSpPr>
      <p:pic>
        <p:nvPicPr>
          <p:cNvPr id="24"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25" name="Straight Connector 8"/>
          <p:cNvSpPr/>
          <p:nvPr/>
        </p:nvSpPr>
        <p:spPr>
          <a:xfrm>
            <a:off x="457199" y="1419226"/>
            <a:ext cx="7305806" cy="1588"/>
          </a:xfrm>
          <a:prstGeom prst="line">
            <a:avLst/>
          </a:prstGeom>
          <a:ln w="25400">
            <a:solidFill>
              <a:srgbClr val="404040"/>
            </a:solidFill>
          </a:ln>
          <a:effectLst>
            <a:outerShdw sx="100000" sy="100000" kx="0" ky="0" algn="b" rotWithShape="0" blurRad="38100" dist="20000" dir="5400000">
              <a:srgbClr val="000000">
                <a:alpha val="38000"/>
              </a:srgbClr>
            </a:outerShdw>
          </a:effectLst>
        </p:spPr>
        <p:txBody>
          <a:bodyPr lIns="45719" rIns="45719"/>
          <a:lstStyle/>
          <a:p>
            <a:pPr/>
          </a:p>
        </p:txBody>
      </p:sp>
      <p:sp>
        <p:nvSpPr>
          <p:cNvPr id="26" name="标题文本"/>
          <p:cNvSpPr txBox="1"/>
          <p:nvPr>
            <p:ph type="title"/>
          </p:nvPr>
        </p:nvSpPr>
        <p:spPr>
          <a:xfrm>
            <a:off x="457200" y="274638"/>
            <a:ext cx="7293233" cy="1143001"/>
          </a:xfrm>
          <a:prstGeom prst="rect">
            <a:avLst/>
          </a:prstGeom>
        </p:spPr>
        <p:txBody>
          <a:bodyPr>
            <a:normAutofit fontScale="100000" lnSpcReduction="0"/>
          </a:bodyPr>
          <a:lstStyle/>
          <a:p>
            <a:pPr/>
            <a:r>
              <a:t>标题文本</a:t>
            </a:r>
          </a:p>
        </p:txBody>
      </p:sp>
      <p:sp>
        <p:nvSpPr>
          <p:cNvPr id="27" name="正文级别 1…"/>
          <p:cNvSpPr txBox="1"/>
          <p:nvPr>
            <p:ph type="body" idx="1"/>
          </p:nvPr>
        </p:nvSpPr>
        <p:spPr>
          <a:xfrm>
            <a:off x="457200" y="1600200"/>
            <a:ext cx="8229600" cy="4525963"/>
          </a:xfrm>
          <a:prstGeom prst="rect">
            <a:avLst/>
          </a:prstGeom>
        </p:spPr>
        <p:txBody>
          <a:bodyPr>
            <a:normAutofit fontScale="100000" lnSpcReduction="0"/>
          </a:bodyPr>
          <a:lstStyle>
            <a:lvl1pPr>
              <a:spcBef>
                <a:spcPts val="600"/>
              </a:spcBef>
              <a:buFontTx/>
              <a:buChar char="◇"/>
              <a:defRPr sz="2400">
                <a:solidFill>
                  <a:srgbClr val="46424D"/>
                </a:solidFill>
                <a:latin typeface="Arial"/>
                <a:ea typeface="Arial"/>
                <a:cs typeface="Arial"/>
                <a:sym typeface="Arial"/>
              </a:defRPr>
            </a:lvl1pPr>
            <a:lvl2pPr marL="800100" indent="-342900">
              <a:spcBef>
                <a:spcPts val="600"/>
              </a:spcBef>
              <a:buSzPct val="100000"/>
              <a:buFontTx/>
              <a:buChar char="▪"/>
              <a:defRPr sz="2400">
                <a:solidFill>
                  <a:srgbClr val="46424D"/>
                </a:solidFill>
                <a:latin typeface="Arial"/>
                <a:ea typeface="Arial"/>
                <a:cs typeface="Arial"/>
                <a:sym typeface="Arial"/>
              </a:defRPr>
            </a:lvl2pPr>
            <a:lvl3pPr>
              <a:spcBef>
                <a:spcPts val="600"/>
              </a:spcBef>
              <a:buFontTx/>
              <a:defRPr sz="2400">
                <a:solidFill>
                  <a:srgbClr val="46424D"/>
                </a:solidFill>
                <a:latin typeface="Arial"/>
                <a:ea typeface="Arial"/>
                <a:cs typeface="Arial"/>
                <a:sym typeface="Arial"/>
              </a:defRPr>
            </a:lvl3pPr>
            <a:lvl4pPr marL="1676400" indent="-304800">
              <a:spcBef>
                <a:spcPts val="600"/>
              </a:spcBef>
              <a:buFontTx/>
              <a:defRPr sz="2400">
                <a:solidFill>
                  <a:srgbClr val="46424D"/>
                </a:solidFill>
                <a:latin typeface="Arial"/>
                <a:ea typeface="Arial"/>
                <a:cs typeface="Arial"/>
                <a:sym typeface="Arial"/>
              </a:defRPr>
            </a:lvl4pPr>
            <a:lvl5pPr marL="2133600" indent="-304800">
              <a:spcBef>
                <a:spcPts val="600"/>
              </a:spcBef>
              <a:buFontTx/>
              <a:defRPr sz="2400">
                <a:solidFill>
                  <a:srgbClr val="46424D"/>
                </a:solidFill>
                <a:latin typeface="Arial"/>
                <a:ea typeface="Arial"/>
                <a:cs typeface="Arial"/>
                <a:sym typeface="Arial"/>
              </a:defRPr>
            </a:lvl5pPr>
          </a:lstStyle>
          <a:p>
            <a:pPr/>
            <a:r>
              <a:t>正文级别 1</a:t>
            </a:r>
          </a:p>
          <a:p>
            <a:pPr lvl="1"/>
            <a:r>
              <a:t>正文级别 2</a:t>
            </a:r>
          </a:p>
          <a:p>
            <a:pPr lvl="2"/>
            <a:r>
              <a:t>正文级别 3</a:t>
            </a:r>
          </a:p>
          <a:p>
            <a:pPr lvl="3"/>
            <a:r>
              <a:t>正文级别 4</a:t>
            </a:r>
          </a:p>
          <a:p>
            <a:pPr lvl="4"/>
            <a:r>
              <a:t>正文级别 5</a:t>
            </a:r>
          </a:p>
        </p:txBody>
      </p:sp>
      <p:sp>
        <p:nvSpPr>
          <p:cNvPr id="2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35" name="标题文本"/>
          <p:cNvSpPr txBox="1"/>
          <p:nvPr>
            <p:ph type="title"/>
          </p:nvPr>
        </p:nvSpPr>
        <p:spPr>
          <a:xfrm>
            <a:off x="722312" y="4406900"/>
            <a:ext cx="7772401" cy="1362075"/>
          </a:xfrm>
          <a:prstGeom prst="rect">
            <a:avLst/>
          </a:prstGeom>
        </p:spPr>
        <p:txBody>
          <a:bodyPr anchor="t">
            <a:normAutofit fontScale="100000" lnSpcReduction="0"/>
          </a:bodyPr>
          <a:lstStyle>
            <a:lvl1pPr>
              <a:defRPr cap="all" sz="4000"/>
            </a:lvl1pPr>
          </a:lstStyle>
          <a:p>
            <a:pPr/>
            <a:r>
              <a:t>标题文本</a:t>
            </a:r>
          </a:p>
        </p:txBody>
      </p:sp>
      <p:sp>
        <p:nvSpPr>
          <p:cNvPr id="36" name="正文级别 1…"/>
          <p:cNvSpPr txBox="1"/>
          <p:nvPr>
            <p:ph type="body" sz="quarter" idx="1"/>
          </p:nvPr>
        </p:nvSpPr>
        <p:spPr>
          <a:xfrm>
            <a:off x="722312" y="2906713"/>
            <a:ext cx="7772401" cy="1500188"/>
          </a:xfrm>
          <a:prstGeom prst="rect">
            <a:avLst/>
          </a:prstGeom>
        </p:spPr>
        <p:txBody>
          <a:bodyPr anchor="b">
            <a:normAutofit fontScale="100000" lnSpcReduction="0"/>
          </a:bodyPr>
          <a:lstStyle>
            <a:lvl1pPr marL="0" indent="0">
              <a:spcBef>
                <a:spcPts val="400"/>
              </a:spcBef>
              <a:buSzTx/>
              <a:buFontTx/>
              <a:buNone/>
              <a:defRPr sz="2000">
                <a:solidFill>
                  <a:srgbClr val="888888"/>
                </a:solidFill>
              </a:defRPr>
            </a:lvl1pPr>
            <a:lvl2pPr>
              <a:spcBef>
                <a:spcPts val="400"/>
              </a:spcBef>
              <a:buFontTx/>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正文级别 1</a:t>
            </a:r>
          </a:p>
          <a:p>
            <a:pPr lvl="1"/>
            <a:r>
              <a:t>正文级别 2</a:t>
            </a:r>
          </a:p>
          <a:p>
            <a:pPr lvl="2"/>
            <a:r>
              <a:t>正文级别 3</a:t>
            </a:r>
          </a:p>
          <a:p>
            <a:pPr lvl="3"/>
            <a:r>
              <a:t>正文级别 4</a:t>
            </a:r>
          </a:p>
          <a:p>
            <a:pPr lvl="4"/>
            <a:r>
              <a:t>正文级别 5</a:t>
            </a:r>
          </a:p>
        </p:txBody>
      </p:sp>
      <p:sp>
        <p:nvSpPr>
          <p:cNvPr id="3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44" name="标题文本"/>
          <p:cNvSpPr txBox="1"/>
          <p:nvPr>
            <p:ph type="title"/>
          </p:nvPr>
        </p:nvSpPr>
        <p:spPr>
          <a:xfrm>
            <a:off x="457200" y="274638"/>
            <a:ext cx="7293233" cy="1143001"/>
          </a:xfrm>
          <a:prstGeom prst="rect">
            <a:avLst/>
          </a:prstGeom>
        </p:spPr>
        <p:txBody>
          <a:bodyPr>
            <a:normAutofit fontScale="100000" lnSpcReduction="0"/>
          </a:bodyPr>
          <a:lstStyle/>
          <a:p>
            <a:pPr/>
            <a:r>
              <a:t>标题文本</a:t>
            </a:r>
          </a:p>
        </p:txBody>
      </p:sp>
      <p:sp>
        <p:nvSpPr>
          <p:cNvPr id="45" name="正文级别 1…"/>
          <p:cNvSpPr txBox="1"/>
          <p:nvPr>
            <p:ph type="body" sz="half" idx="1"/>
          </p:nvPr>
        </p:nvSpPr>
        <p:spPr>
          <a:xfrm>
            <a:off x="457200" y="1600200"/>
            <a:ext cx="4038600" cy="4525963"/>
          </a:xfrm>
          <a:prstGeom prst="rect">
            <a:avLst/>
          </a:prstGeom>
        </p:spPr>
        <p:txBody>
          <a:bodyPr>
            <a:normAutofit fontScale="100000" lnSpcReduction="0"/>
          </a:bodyPr>
          <a:lstStyle>
            <a:lvl1pPr>
              <a:spcBef>
                <a:spcPts val="600"/>
              </a:spcBef>
              <a:defRPr sz="2800"/>
            </a:lvl1pPr>
            <a:lvl2pPr>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正文级别 1</a:t>
            </a:r>
          </a:p>
          <a:p>
            <a:pPr lvl="1"/>
            <a:r>
              <a:t>正文级别 2</a:t>
            </a:r>
          </a:p>
          <a:p>
            <a:pPr lvl="2"/>
            <a:r>
              <a:t>正文级别 3</a:t>
            </a:r>
          </a:p>
          <a:p>
            <a:pPr lvl="3"/>
            <a:r>
              <a:t>正文级别 4</a:t>
            </a:r>
          </a:p>
          <a:p>
            <a:pPr lvl="4"/>
            <a:r>
              <a:t>正文级别 5</a:t>
            </a:r>
          </a:p>
        </p:txBody>
      </p:sp>
      <p:sp>
        <p:nvSpPr>
          <p:cNvPr id="46"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53" name="标题文本"/>
          <p:cNvSpPr txBox="1"/>
          <p:nvPr>
            <p:ph type="title"/>
          </p:nvPr>
        </p:nvSpPr>
        <p:spPr>
          <a:xfrm>
            <a:off x="457200" y="274638"/>
            <a:ext cx="7293233" cy="1143001"/>
          </a:xfrm>
          <a:prstGeom prst="rect">
            <a:avLst/>
          </a:prstGeom>
        </p:spPr>
        <p:txBody>
          <a:bodyPr>
            <a:normAutofit fontScale="100000" lnSpcReduction="0"/>
          </a:bodyPr>
          <a:lstStyle/>
          <a:p>
            <a:pPr/>
            <a:r>
              <a:t>标题文本</a:t>
            </a:r>
          </a:p>
        </p:txBody>
      </p:sp>
      <p:sp>
        <p:nvSpPr>
          <p:cNvPr id="54" name="正文级别 1…"/>
          <p:cNvSpPr txBox="1"/>
          <p:nvPr>
            <p:ph type="body" sz="quarter" idx="1"/>
          </p:nvPr>
        </p:nvSpPr>
        <p:spPr>
          <a:xfrm>
            <a:off x="457200" y="1535112"/>
            <a:ext cx="4040188" cy="639763"/>
          </a:xfrm>
          <a:prstGeom prst="rect">
            <a:avLst/>
          </a:prstGeom>
        </p:spPr>
        <p:txBody>
          <a:bodyPr anchor="b">
            <a:normAutofit fontScale="100000" lnSpcReduction="0"/>
          </a:bodyPr>
          <a:lstStyle>
            <a:lvl1pPr marL="0" indent="0">
              <a:spcBef>
                <a:spcPts val="500"/>
              </a:spcBef>
              <a:buSzTx/>
              <a:buFontTx/>
              <a:buNone/>
              <a:defRPr b="1" sz="2400"/>
            </a:lvl1pPr>
            <a:lvl2pPr>
              <a:spcBef>
                <a:spcPts val="500"/>
              </a:spcBef>
              <a:buFontTx/>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正文级别 1</a:t>
            </a:r>
          </a:p>
          <a:p>
            <a:pPr lvl="1"/>
            <a:r>
              <a:t>正文级别 2</a:t>
            </a:r>
          </a:p>
          <a:p>
            <a:pPr lvl="2"/>
            <a:r>
              <a:t>正文级别 3</a:t>
            </a:r>
          </a:p>
          <a:p>
            <a:pPr lvl="3"/>
            <a:r>
              <a:t>正文级别 4</a:t>
            </a:r>
          </a:p>
          <a:p>
            <a:pPr lvl="4"/>
            <a:r>
              <a:t>正文级别 5</a:t>
            </a:r>
          </a:p>
        </p:txBody>
      </p:sp>
      <p:sp>
        <p:nvSpPr>
          <p:cNvPr id="55" name="Text Placeholder 4"/>
          <p:cNvSpPr/>
          <p:nvPr>
            <p:ph type="body" sz="quarter" idx="13"/>
          </p:nvPr>
        </p:nvSpPr>
        <p:spPr>
          <a:xfrm>
            <a:off x="4645025" y="1535112"/>
            <a:ext cx="4041775" cy="639763"/>
          </a:xfrm>
          <a:prstGeom prst="rect">
            <a:avLst/>
          </a:prstGeom>
        </p:spPr>
        <p:txBody>
          <a:bodyPr anchor="b">
            <a:normAutofit fontScale="100000" lnSpcReduction="0"/>
          </a:bodyPr>
          <a:lstStyle/>
          <a:p>
            <a:pPr marL="0" indent="0">
              <a:spcBef>
                <a:spcPts val="500"/>
              </a:spcBef>
              <a:buSzTx/>
              <a:buFontTx/>
              <a:buNone/>
              <a:defRPr b="1" sz="2400"/>
            </a:pPr>
          </a:p>
        </p:txBody>
      </p:sp>
      <p:sp>
        <p:nvSpPr>
          <p:cNvPr id="56"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63" name="标题文本"/>
          <p:cNvSpPr txBox="1"/>
          <p:nvPr>
            <p:ph type="title"/>
          </p:nvPr>
        </p:nvSpPr>
        <p:spPr>
          <a:xfrm>
            <a:off x="457200" y="274638"/>
            <a:ext cx="7293233" cy="1143001"/>
          </a:xfrm>
          <a:prstGeom prst="rect">
            <a:avLst/>
          </a:prstGeom>
        </p:spPr>
        <p:txBody>
          <a:bodyPr>
            <a:normAutofit fontScale="100000" lnSpcReduction="0"/>
          </a:bodyPr>
          <a:lstStyle/>
          <a:p>
            <a:pPr/>
            <a:r>
              <a:t>标题文本</a:t>
            </a:r>
          </a:p>
        </p:txBody>
      </p:sp>
      <p:sp>
        <p:nvSpPr>
          <p:cNvPr id="6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7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8" name="标题文本"/>
          <p:cNvSpPr txBox="1"/>
          <p:nvPr>
            <p:ph type="title"/>
          </p:nvPr>
        </p:nvSpPr>
        <p:spPr>
          <a:xfrm>
            <a:off x="457200" y="273050"/>
            <a:ext cx="3008314" cy="1162050"/>
          </a:xfrm>
          <a:prstGeom prst="rect">
            <a:avLst/>
          </a:prstGeom>
        </p:spPr>
        <p:txBody>
          <a:bodyPr anchor="b">
            <a:normAutofit fontScale="100000" lnSpcReduction="0"/>
          </a:bodyPr>
          <a:lstStyle>
            <a:lvl1pPr>
              <a:defRPr sz="2000"/>
            </a:lvl1pPr>
          </a:lstStyle>
          <a:p>
            <a:pPr/>
            <a:r>
              <a:t>标题文本</a:t>
            </a:r>
          </a:p>
        </p:txBody>
      </p:sp>
      <p:sp>
        <p:nvSpPr>
          <p:cNvPr id="79" name="正文级别 1…"/>
          <p:cNvSpPr txBox="1"/>
          <p:nvPr>
            <p:ph type="body" idx="1"/>
          </p:nvPr>
        </p:nvSpPr>
        <p:spPr>
          <a:xfrm>
            <a:off x="3575050" y="273050"/>
            <a:ext cx="5111750" cy="5853113"/>
          </a:xfrm>
          <a:prstGeom prst="rect">
            <a:avLst/>
          </a:prstGeom>
        </p:spPr>
        <p:txBody>
          <a:bodyPr>
            <a:normAutofit fontScale="100000" lnSpcReduction="0"/>
          </a:bodyPr>
          <a:lstStyle/>
          <a:p>
            <a:pPr/>
            <a:r>
              <a:t>正文级别 1</a:t>
            </a:r>
          </a:p>
          <a:p>
            <a:pPr lvl="1"/>
            <a:r>
              <a:t>正文级别 2</a:t>
            </a:r>
          </a:p>
          <a:p>
            <a:pPr lvl="2"/>
            <a:r>
              <a:t>正文级别 3</a:t>
            </a:r>
          </a:p>
          <a:p>
            <a:pPr lvl="3"/>
            <a:r>
              <a:t>正文级别 4</a:t>
            </a:r>
          </a:p>
          <a:p>
            <a:pPr lvl="4"/>
            <a:r>
              <a:t>正文级别 5</a:t>
            </a:r>
          </a:p>
        </p:txBody>
      </p:sp>
      <p:sp>
        <p:nvSpPr>
          <p:cNvPr id="80" name="Text Placeholder 3"/>
          <p:cNvSpPr/>
          <p:nvPr>
            <p:ph type="body" sz="half" idx="13"/>
          </p:nvPr>
        </p:nvSpPr>
        <p:spPr>
          <a:xfrm>
            <a:off x="457199" y="1435100"/>
            <a:ext cx="3008315" cy="4691063"/>
          </a:xfrm>
          <a:prstGeom prst="rect">
            <a:avLst/>
          </a:prstGeom>
        </p:spPr>
        <p:txBody>
          <a:bodyPr>
            <a:normAutofit fontScale="100000" lnSpcReduction="0"/>
          </a:bodyPr>
          <a:lstStyle/>
          <a:p>
            <a:pPr marL="0" indent="0">
              <a:spcBef>
                <a:spcPts val="300"/>
              </a:spcBef>
              <a:buSzTx/>
              <a:buFontTx/>
              <a:buNone/>
              <a:defRPr sz="1400"/>
            </a:pPr>
          </a:p>
        </p:txBody>
      </p:sp>
      <p:sp>
        <p:nvSpPr>
          <p:cNvPr id="8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8" name="标题文本"/>
          <p:cNvSpPr txBox="1"/>
          <p:nvPr>
            <p:ph type="title"/>
          </p:nvPr>
        </p:nvSpPr>
        <p:spPr>
          <a:xfrm>
            <a:off x="1792288" y="4800600"/>
            <a:ext cx="5486401" cy="566738"/>
          </a:xfrm>
          <a:prstGeom prst="rect">
            <a:avLst/>
          </a:prstGeom>
        </p:spPr>
        <p:txBody>
          <a:bodyPr anchor="b">
            <a:normAutofit fontScale="100000" lnSpcReduction="0"/>
          </a:bodyPr>
          <a:lstStyle>
            <a:lvl1pPr>
              <a:defRPr sz="2000"/>
            </a:lvl1pPr>
          </a:lstStyle>
          <a:p>
            <a:pPr/>
            <a:r>
              <a:t>标题文本</a:t>
            </a:r>
          </a:p>
        </p:txBody>
      </p:sp>
      <p:sp>
        <p:nvSpPr>
          <p:cNvPr id="89" name="Picture Placeholder 2"/>
          <p:cNvSpPr/>
          <p:nvPr>
            <p:ph type="pic" sz="half" idx="13"/>
          </p:nvPr>
        </p:nvSpPr>
        <p:spPr>
          <a:xfrm>
            <a:off x="1792288" y="612775"/>
            <a:ext cx="5486401" cy="4114800"/>
          </a:xfrm>
          <a:prstGeom prst="rect">
            <a:avLst/>
          </a:prstGeom>
        </p:spPr>
        <p:txBody>
          <a:bodyPr lIns="91439" rIns="91439"/>
          <a:lstStyle/>
          <a:p>
            <a:pPr/>
          </a:p>
        </p:txBody>
      </p:sp>
      <p:sp>
        <p:nvSpPr>
          <p:cNvPr id="90" name="正文级别 1…"/>
          <p:cNvSpPr txBox="1"/>
          <p:nvPr>
            <p:ph type="body" sz="quarter" idx="1"/>
          </p:nvPr>
        </p:nvSpPr>
        <p:spPr>
          <a:xfrm>
            <a:off x="1792288" y="5367337"/>
            <a:ext cx="5486401" cy="804863"/>
          </a:xfrm>
          <a:prstGeom prst="rect">
            <a:avLst/>
          </a:prstGeom>
        </p:spPr>
        <p:txBody>
          <a:bodyPr>
            <a:normAutofit fontScale="100000" lnSpcReduction="0"/>
          </a:bodyPr>
          <a:lstStyle>
            <a:lvl1pPr marL="0" indent="0">
              <a:spcBef>
                <a:spcPts val="300"/>
              </a:spcBef>
              <a:buSzTx/>
              <a:buFontTx/>
              <a:buNone/>
              <a:defRPr sz="1400"/>
            </a:lvl1pPr>
            <a:lvl2pPr>
              <a:spcBef>
                <a:spcPts val="300"/>
              </a:spcBef>
              <a:buFontTx/>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正文级别 1</a:t>
            </a:r>
          </a:p>
          <a:p>
            <a:pPr lvl="1"/>
            <a:r>
              <a:t>正文级别 2</a:t>
            </a:r>
          </a:p>
          <a:p>
            <a:pPr lvl="2"/>
            <a:r>
              <a:t>正文级别 3</a:t>
            </a:r>
          </a:p>
          <a:p>
            <a:pPr lvl="3"/>
            <a:r>
              <a:t>正文级别 4</a:t>
            </a:r>
          </a:p>
          <a:p>
            <a:pPr lvl="4"/>
            <a:r>
              <a:t>正文级别 5</a:t>
            </a:r>
          </a:p>
        </p:txBody>
      </p:sp>
      <p:sp>
        <p:nvSpPr>
          <p:cNvPr id="9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pic>
        <p:nvPicPr>
          <p:cNvPr id="2"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3" name="Straight Connector 8"/>
          <p:cNvSpPr/>
          <p:nvPr/>
        </p:nvSpPr>
        <p:spPr>
          <a:xfrm>
            <a:off x="457199" y="1419226"/>
            <a:ext cx="7305806" cy="1588"/>
          </a:xfrm>
          <a:prstGeom prst="line">
            <a:avLst/>
          </a:prstGeom>
          <a:ln w="25400">
            <a:solidFill>
              <a:srgbClr val="404040"/>
            </a:solidFill>
          </a:ln>
          <a:effectLst>
            <a:outerShdw sx="100000" sy="100000" kx="0" ky="0" algn="b" rotWithShape="0" blurRad="38100" dist="20000" dir="5400000">
              <a:srgbClr val="000000">
                <a:alpha val="38000"/>
              </a:srgbClr>
            </a:outerShdw>
          </a:effectLst>
        </p:spPr>
        <p:txBody>
          <a:bodyPr lIns="45719" rIns="45719"/>
          <a:lstStyle/>
          <a:p>
            <a:pPr/>
          </a:p>
        </p:txBody>
      </p:sp>
      <p:sp>
        <p:nvSpPr>
          <p:cNvPr id="4" name="幻灯片编号"/>
          <p:cNvSpPr txBox="1"/>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
        <p:nvSpPr>
          <p:cNvPr id="5" name="标题文本"/>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标题文本</a:t>
            </a:r>
          </a:p>
        </p:txBody>
      </p:sp>
      <p:sp>
        <p:nvSpPr>
          <p:cNvPr id="6" name="正文级别 1…"/>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正文级别 1</a:t>
            </a:r>
          </a:p>
          <a:p>
            <a:pPr lvl="1"/>
            <a:r>
              <a:t>正文级别 2</a:t>
            </a:r>
          </a:p>
          <a:p>
            <a:pPr lvl="2"/>
            <a:r>
              <a:t>正文级别 3</a:t>
            </a:r>
          </a:p>
          <a:p>
            <a:pPr lvl="3"/>
            <a:r>
              <a:t>正文级别 4</a:t>
            </a:r>
          </a:p>
          <a:p>
            <a:pPr lvl="4"/>
            <a:r>
              <a:t>正文级别 5</a:t>
            </a:r>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transition xmlns:p14="http://schemas.microsoft.com/office/powerpoint/2010/main" spd="med" advClick="1"/>
  <p:txStyles>
    <p:titleStyle>
      <a:lvl1pPr marL="0" marR="0" indent="0" algn="l" defTabSz="457200" rtl="0" latinLnBrk="0">
        <a:lnSpc>
          <a:spcPct val="100000"/>
        </a:lnSpc>
        <a:spcBef>
          <a:spcPts val="0"/>
        </a:spcBef>
        <a:spcAft>
          <a:spcPts val="0"/>
        </a:spcAft>
        <a:buClrTx/>
        <a:buSzTx/>
        <a:buFontTx/>
        <a:buNone/>
        <a:tabLst/>
        <a:defRPr b="1" baseline="0" cap="none" i="0" spc="0" strike="noStrike" sz="2400" u="none">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b="1" baseline="0" cap="none" i="0" spc="0" strike="noStrike" sz="2400" u="none">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b="1" baseline="0" cap="none" i="0" spc="0" strike="noStrike" sz="2400" u="none">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b="1" baseline="0" cap="none" i="0" spc="0" strike="noStrike" sz="2400" u="none">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b="1" baseline="0" cap="none" i="0" spc="0" strike="noStrike" sz="2400" u="none">
          <a:solidFill>
            <a:srgbClr val="46424D"/>
          </a:solidFill>
          <a:uFillTx/>
          <a:latin typeface="Arial"/>
          <a:ea typeface="Arial"/>
          <a:cs typeface="Arial"/>
          <a:sym typeface="Arial"/>
        </a:defRPr>
      </a:lvl5pPr>
      <a:lvl6pPr marL="0" marR="0" indent="457200" algn="l" defTabSz="457200" rtl="0" latinLnBrk="0">
        <a:lnSpc>
          <a:spcPct val="100000"/>
        </a:lnSpc>
        <a:spcBef>
          <a:spcPts val="0"/>
        </a:spcBef>
        <a:spcAft>
          <a:spcPts val="0"/>
        </a:spcAft>
        <a:buClrTx/>
        <a:buSzTx/>
        <a:buFontTx/>
        <a:buNone/>
        <a:tabLst/>
        <a:defRPr b="1" baseline="0" cap="none" i="0" spc="0" strike="noStrike" sz="2400" u="none">
          <a:solidFill>
            <a:srgbClr val="46424D"/>
          </a:solidFill>
          <a:uFillTx/>
          <a:latin typeface="Arial"/>
          <a:ea typeface="Arial"/>
          <a:cs typeface="Arial"/>
          <a:sym typeface="Arial"/>
        </a:defRPr>
      </a:lvl6pPr>
      <a:lvl7pPr marL="0" marR="0" indent="914400" algn="l" defTabSz="457200" rtl="0" latinLnBrk="0">
        <a:lnSpc>
          <a:spcPct val="100000"/>
        </a:lnSpc>
        <a:spcBef>
          <a:spcPts val="0"/>
        </a:spcBef>
        <a:spcAft>
          <a:spcPts val="0"/>
        </a:spcAft>
        <a:buClrTx/>
        <a:buSzTx/>
        <a:buFontTx/>
        <a:buNone/>
        <a:tabLst/>
        <a:defRPr b="1" baseline="0" cap="none" i="0" spc="0" strike="noStrike" sz="2400" u="none">
          <a:solidFill>
            <a:srgbClr val="46424D"/>
          </a:solidFill>
          <a:uFillTx/>
          <a:latin typeface="Arial"/>
          <a:ea typeface="Arial"/>
          <a:cs typeface="Arial"/>
          <a:sym typeface="Arial"/>
        </a:defRPr>
      </a:lvl7pPr>
      <a:lvl8pPr marL="0" marR="0" indent="1371600" algn="l" defTabSz="457200" rtl="0" latinLnBrk="0">
        <a:lnSpc>
          <a:spcPct val="100000"/>
        </a:lnSpc>
        <a:spcBef>
          <a:spcPts val="0"/>
        </a:spcBef>
        <a:spcAft>
          <a:spcPts val="0"/>
        </a:spcAft>
        <a:buClrTx/>
        <a:buSzTx/>
        <a:buFontTx/>
        <a:buNone/>
        <a:tabLst/>
        <a:defRPr b="1" baseline="0" cap="none" i="0" spc="0" strike="noStrike" sz="2400" u="none">
          <a:solidFill>
            <a:srgbClr val="46424D"/>
          </a:solidFill>
          <a:uFillTx/>
          <a:latin typeface="Arial"/>
          <a:ea typeface="Arial"/>
          <a:cs typeface="Arial"/>
          <a:sym typeface="Arial"/>
        </a:defRPr>
      </a:lvl8pPr>
      <a:lvl9pPr marL="0" marR="0" indent="1828800" algn="l" defTabSz="457200" rtl="0" latinLnBrk="0">
        <a:lnSpc>
          <a:spcPct val="100000"/>
        </a:lnSpc>
        <a:spcBef>
          <a:spcPts val="0"/>
        </a:spcBef>
        <a:spcAft>
          <a:spcPts val="0"/>
        </a:spcAft>
        <a:buClrTx/>
        <a:buSzTx/>
        <a:buFontTx/>
        <a:buNone/>
        <a:tabLst/>
        <a:defRPr b="1" baseline="0" cap="none" i="0" spc="0" strike="noStrike" sz="2400" u="none">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0" marR="0" indent="457200" algn="l" defTabSz="457200" rtl="0" latinLnBrk="0">
        <a:lnSpc>
          <a:spcPct val="100000"/>
        </a:lnSpc>
        <a:spcBef>
          <a:spcPts val="700"/>
        </a:spcBef>
        <a:spcAft>
          <a:spcPts val="0"/>
        </a:spcAft>
        <a:buClrTx/>
        <a:buSzTx/>
        <a:buFont typeface="Arial"/>
        <a:buNone/>
        <a:tabLst/>
        <a:defRPr b="0" baseline="0" cap="none" i="0" spc="0" strike="noStrike" sz="3200" u="none">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audio" Target="../media/media1.m4a"/><Relationship Id="rId3" Type="http://schemas.microsoft.com/office/2007/relationships/media" Target="../media/media1.m4a"/><Relationship Id="rId4"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10.m4a"/><Relationship Id="rId3" Type="http://schemas.microsoft.com/office/2007/relationships/media" Target="../media/media10.m4a"/><Relationship Id="rId4"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11.m4a"/><Relationship Id="rId3" Type="http://schemas.microsoft.com/office/2007/relationships/media" Target="../media/media11.m4a"/><Relationship Id="rId4" Type="http://schemas.openxmlformats.org/officeDocument/2006/relationships/image" Target="../media/image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audio" Target="../media/media12.m4a"/><Relationship Id="rId4" Type="http://schemas.microsoft.com/office/2007/relationships/media" Target="../media/media12.m4a"/><Relationship Id="rId5" Type="http://schemas.openxmlformats.org/officeDocument/2006/relationships/image" Target="../media/image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13.m4a"/><Relationship Id="rId3" Type="http://schemas.microsoft.com/office/2007/relationships/media" Target="../media/media13.m4a"/><Relationship Id="rId4" Type="http://schemas.openxmlformats.org/officeDocument/2006/relationships/image" Target="../media/image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audio" Target="../media/media14.m4a"/><Relationship Id="rId4" Type="http://schemas.microsoft.com/office/2007/relationships/media" Target="../media/media14.m4a"/><Relationship Id="rId5"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15.m4a"/><Relationship Id="rId3" Type="http://schemas.microsoft.com/office/2007/relationships/media" Target="../media/media15.m4a"/><Relationship Id="rId4" Type="http://schemas.openxmlformats.org/officeDocument/2006/relationships/image" Target="../media/image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16.m4a"/><Relationship Id="rId3" Type="http://schemas.microsoft.com/office/2007/relationships/media" Target="../media/media16.m4a"/><Relationship Id="rId4" Type="http://schemas.openxmlformats.org/officeDocument/2006/relationships/image" Target="../media/image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17.m4a"/><Relationship Id="rId3" Type="http://schemas.microsoft.com/office/2007/relationships/media" Target="../media/media17.m4a"/><Relationship Id="rId4" Type="http://schemas.openxmlformats.org/officeDocument/2006/relationships/image" Target="../media/image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18.m4a"/><Relationship Id="rId3" Type="http://schemas.microsoft.com/office/2007/relationships/media" Target="../media/media18.m4a"/><Relationship Id="rId4" Type="http://schemas.openxmlformats.org/officeDocument/2006/relationships/image" Target="../media/image1.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audio" Target="../media/media19.m4a"/><Relationship Id="rId4" Type="http://schemas.microsoft.com/office/2007/relationships/media" Target="../media/media19.m4a"/><Relationship Id="rId5"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2.m4a"/><Relationship Id="rId3" Type="http://schemas.microsoft.com/office/2007/relationships/media" Target="../media/media2.m4a"/><Relationship Id="rId4"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20.m4a"/><Relationship Id="rId3" Type="http://schemas.microsoft.com/office/2007/relationships/media" Target="../media/media20.m4a"/><Relationship Id="rId4" Type="http://schemas.openxmlformats.org/officeDocument/2006/relationships/image" Target="../media/image1.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1.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22.m4a"/><Relationship Id="rId3" Type="http://schemas.microsoft.com/office/2007/relationships/media" Target="../media/media22.m4a"/><Relationship Id="rId4" Type="http://schemas.openxmlformats.org/officeDocument/2006/relationships/image" Target="../media/image1.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23.m4a"/><Relationship Id="rId3" Type="http://schemas.microsoft.com/office/2007/relationships/media" Target="../media/media23.m4a"/><Relationship Id="rId4" Type="http://schemas.openxmlformats.org/officeDocument/2006/relationships/image" Target="../media/image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24.m4a"/><Relationship Id="rId3" Type="http://schemas.microsoft.com/office/2007/relationships/media" Target="../media/media24.m4a"/><Relationship Id="rId4" Type="http://schemas.openxmlformats.org/officeDocument/2006/relationships/image" Target="../media/image1.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25.m4a"/><Relationship Id="rId3" Type="http://schemas.microsoft.com/office/2007/relationships/media" Target="../media/media25.m4a"/><Relationship Id="rId4" Type="http://schemas.openxmlformats.org/officeDocument/2006/relationships/image" Target="../media/image1.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audio" Target="../media/media26.m4a"/><Relationship Id="rId4" Type="http://schemas.microsoft.com/office/2007/relationships/media" Target="../media/media26.m4a"/><Relationship Id="rId5" Type="http://schemas.openxmlformats.org/officeDocument/2006/relationships/image" Target="../media/image1.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27.m4a"/><Relationship Id="rId3" Type="http://schemas.microsoft.com/office/2007/relationships/media" Target="../media/media27.m4a"/><Relationship Id="rId4" Type="http://schemas.openxmlformats.org/officeDocument/2006/relationships/image" Target="../media/image1.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28.m4a"/><Relationship Id="rId3" Type="http://schemas.microsoft.com/office/2007/relationships/media" Target="../media/media28.m4a"/><Relationship Id="rId4" Type="http://schemas.openxmlformats.org/officeDocument/2006/relationships/image" Target="../media/image1.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29.m4a"/><Relationship Id="rId3" Type="http://schemas.microsoft.com/office/2007/relationships/media" Target="../media/media29.m4a"/><Relationship Id="rId4"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30.m4a"/><Relationship Id="rId3" Type="http://schemas.microsoft.com/office/2007/relationships/media" Target="../media/media30.m4a"/><Relationship Id="rId4" Type="http://schemas.openxmlformats.org/officeDocument/2006/relationships/image" Target="../media/image1.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31.m4a"/><Relationship Id="rId3" Type="http://schemas.microsoft.com/office/2007/relationships/media" Target="../media/media31.m4a"/><Relationship Id="rId4" Type="http://schemas.openxmlformats.org/officeDocument/2006/relationships/image" Target="../media/image1.png"/></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32.m4a"/><Relationship Id="rId3" Type="http://schemas.microsoft.com/office/2007/relationships/media" Target="../media/media32.m4a"/><Relationship Id="rId4" Type="http://schemas.openxmlformats.org/officeDocument/2006/relationships/image" Target="../media/image1.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33.m4a"/><Relationship Id="rId3" Type="http://schemas.microsoft.com/office/2007/relationships/media" Target="../media/media33.m4a"/><Relationship Id="rId4" Type="http://schemas.openxmlformats.org/officeDocument/2006/relationships/image" Target="../media/image1.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5.m4a"/><Relationship Id="rId3" Type="http://schemas.microsoft.com/office/2007/relationships/media" Target="../media/media5.m4a"/><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6.m4a"/><Relationship Id="rId3" Type="http://schemas.microsoft.com/office/2007/relationships/media" Target="../media/media6.m4a"/><Relationship Id="rId4"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7.m4a"/><Relationship Id="rId3" Type="http://schemas.microsoft.com/office/2007/relationships/media" Target="../media/media7.m4a"/><Relationship Id="rId4" Type="http://schemas.openxmlformats.org/officeDocument/2006/relationships/image" Target="../media/image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8.m4a"/><Relationship Id="rId3" Type="http://schemas.microsoft.com/office/2007/relationships/media" Target="../media/media8.m4a"/><Relationship Id="rId4"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audio" Target="../media/media9.m4a"/><Relationship Id="rId3"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01" name="Title 1"/>
          <p:cNvSpPr txBox="1"/>
          <p:nvPr>
            <p:ph type="ctrTitle"/>
          </p:nvPr>
        </p:nvSpPr>
        <p:spPr>
          <a:prstGeom prst="rect">
            <a:avLst/>
          </a:prstGeom>
        </p:spPr>
        <p:txBody>
          <a:bodyPr/>
          <a:lstStyle/>
          <a:p>
            <a:pPr/>
            <a:r>
              <a:t>Chapter 9 – Software Evolution</a:t>
            </a:r>
          </a:p>
        </p:txBody>
      </p:sp>
      <p:sp>
        <p:nvSpPr>
          <p:cNvPr id="102" name="Subtitle 2"/>
          <p:cNvSpPr txBox="1"/>
          <p:nvPr>
            <p:ph type="subTitle" sz="quarter" idx="1"/>
          </p:nvPr>
        </p:nvSpPr>
        <p:spPr>
          <a:prstGeom prst="rect">
            <a:avLst/>
          </a:prstGeom>
        </p:spPr>
        <p:txBody>
          <a:bodyPr/>
          <a:lstStyle/>
          <a:p>
            <a:pPr/>
          </a:p>
        </p:txBody>
      </p:sp>
      <p:sp>
        <p:nvSpPr>
          <p:cNvPr id="103" name="Slide Number Placeholder 3"/>
          <p:cNvSpPr txBox="1"/>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04"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868333" fill="hold"/>
                                        <p:tgtEl>
                                          <p:spTgt spid="10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0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55" name="Rectangle 2"/>
          <p:cNvSpPr txBox="1"/>
          <p:nvPr>
            <p:ph type="body" idx="1"/>
          </p:nvPr>
        </p:nvSpPr>
        <p:spPr>
          <a:xfrm>
            <a:off x="457200" y="1600200"/>
            <a:ext cx="8229600" cy="4525963"/>
          </a:xfrm>
          <a:prstGeom prst="rect">
            <a:avLst/>
          </a:prstGeom>
        </p:spPr>
        <p:txBody>
          <a:bodyPr lIns="44622" tIns="44622" rIns="44622" bIns="44622"/>
          <a:lstStyle/>
          <a:p>
            <a:pPr>
              <a:defRPr>
                <a:solidFill>
                  <a:srgbClr val="FF0000"/>
                </a:solidFill>
              </a:defRPr>
            </a:pPr>
            <a:r>
              <a:t>Modifying a program after it has been put into use.</a:t>
            </a:r>
          </a:p>
          <a:p>
            <a:pPr/>
            <a:r>
              <a:t>The term is mostly used for changing custom software. </a:t>
            </a:r>
            <a:r>
              <a:rPr>
                <a:solidFill>
                  <a:srgbClr val="FF0000"/>
                </a:solidFill>
              </a:rPr>
              <a:t>Generic software products are said to evolve to create new versions.</a:t>
            </a:r>
            <a:endParaRPr>
              <a:solidFill>
                <a:srgbClr val="FF0000"/>
              </a:solidFill>
            </a:endParaRPr>
          </a:p>
          <a:p>
            <a:pPr>
              <a:defRPr>
                <a:solidFill>
                  <a:srgbClr val="FF0000"/>
                </a:solidFill>
              </a:defRPr>
            </a:pPr>
            <a:r>
              <a:t>Maintenance does not normally involve major changes to the system’s architecture</a:t>
            </a:r>
            <a:r>
              <a:rPr>
                <a:solidFill>
                  <a:srgbClr val="46424D"/>
                </a:solidFill>
              </a:rPr>
              <a:t>.</a:t>
            </a:r>
            <a:endParaRPr>
              <a:solidFill>
                <a:srgbClr val="46424D"/>
              </a:solidFill>
            </a:endParaRPr>
          </a:p>
          <a:p>
            <a:pPr/>
            <a:r>
              <a:t>Changes are implemented by modifying existing components and adding new components to the system.</a:t>
            </a:r>
          </a:p>
        </p:txBody>
      </p:sp>
      <p:sp>
        <p:nvSpPr>
          <p:cNvPr id="156" name="Rectangle 3"/>
          <p:cNvSpPr txBox="1"/>
          <p:nvPr>
            <p:ph type="title"/>
          </p:nvPr>
        </p:nvSpPr>
        <p:spPr>
          <a:xfrm>
            <a:off x="457199" y="274638"/>
            <a:ext cx="7293234" cy="1143001"/>
          </a:xfrm>
          <a:prstGeom prst="rect">
            <a:avLst/>
          </a:prstGeom>
        </p:spPr>
        <p:txBody>
          <a:bodyPr lIns="44622" tIns="44622" rIns="44622" bIns="44622"/>
          <a:lstStyle/>
          <a:p>
            <a:pPr/>
            <a:r>
              <a:t>Software maintenance</a:t>
            </a:r>
          </a:p>
        </p:txBody>
      </p:sp>
      <p:sp>
        <p:nvSpPr>
          <p:cNvPr id="157"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58"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9320655" fill="hold"/>
                                        <p:tgtEl>
                                          <p:spTgt spid="15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61" name="Rectangle 2"/>
          <p:cNvSpPr txBox="1"/>
          <p:nvPr>
            <p:ph type="body" idx="1"/>
          </p:nvPr>
        </p:nvSpPr>
        <p:spPr>
          <a:xfrm>
            <a:off x="457200" y="1600200"/>
            <a:ext cx="8229600" cy="4525963"/>
          </a:xfrm>
          <a:prstGeom prst="rect">
            <a:avLst/>
          </a:prstGeom>
        </p:spPr>
        <p:txBody>
          <a:bodyPr lIns="44622" tIns="44622" rIns="44622" bIns="44622"/>
          <a:lstStyle/>
          <a:p>
            <a:pPr>
              <a:defRPr>
                <a:solidFill>
                  <a:srgbClr val="FF0000"/>
                </a:solidFill>
              </a:defRPr>
            </a:pPr>
            <a:r>
              <a:t>Maintenance to repair software faults</a:t>
            </a:r>
          </a:p>
          <a:p>
            <a:pPr lvl="1" marL="742950" indent="-285750">
              <a:spcBef>
                <a:spcPts val="300"/>
              </a:spcBef>
              <a:defRPr sz="2000"/>
            </a:pPr>
            <a:r>
              <a:t>Changing a system to correct deficiencies in the way meets its requirements.</a:t>
            </a:r>
          </a:p>
          <a:p>
            <a:pPr>
              <a:defRPr>
                <a:solidFill>
                  <a:srgbClr val="FF0000"/>
                </a:solidFill>
              </a:defRPr>
            </a:pPr>
            <a:r>
              <a:t>Maintenance to adapt software to a different operating environment</a:t>
            </a:r>
          </a:p>
          <a:p>
            <a:pPr lvl="1" marL="742950" indent="-285750">
              <a:spcBef>
                <a:spcPts val="300"/>
              </a:spcBef>
              <a:defRPr sz="2000"/>
            </a:pPr>
            <a:r>
              <a:t>Changing a system so that it operates in a different environment (computer, OS, etc.) from its initial implementation.</a:t>
            </a:r>
          </a:p>
          <a:p>
            <a:pPr>
              <a:defRPr>
                <a:solidFill>
                  <a:srgbClr val="FF0000"/>
                </a:solidFill>
              </a:defRPr>
            </a:pPr>
            <a:r>
              <a:t>Maintenance to add to or modify the system’s functionality</a:t>
            </a:r>
          </a:p>
          <a:p>
            <a:pPr lvl="1" marL="742950" indent="-285750">
              <a:spcBef>
                <a:spcPts val="300"/>
              </a:spcBef>
              <a:defRPr sz="2000"/>
            </a:pPr>
            <a:r>
              <a:t>Modifying the system to satisfy new requirements.</a:t>
            </a:r>
          </a:p>
        </p:txBody>
      </p:sp>
      <p:sp>
        <p:nvSpPr>
          <p:cNvPr id="162" name="Rectangle 3"/>
          <p:cNvSpPr txBox="1"/>
          <p:nvPr>
            <p:ph type="title"/>
          </p:nvPr>
        </p:nvSpPr>
        <p:spPr>
          <a:xfrm>
            <a:off x="457199" y="274638"/>
            <a:ext cx="7293234" cy="1143001"/>
          </a:xfrm>
          <a:prstGeom prst="rect">
            <a:avLst/>
          </a:prstGeom>
        </p:spPr>
        <p:txBody>
          <a:bodyPr lIns="44622" tIns="44622" rIns="44622" bIns="44622"/>
          <a:lstStyle/>
          <a:p>
            <a:pPr/>
            <a:r>
              <a:t>Types of maintenance</a:t>
            </a:r>
          </a:p>
        </p:txBody>
      </p:sp>
      <p:sp>
        <p:nvSpPr>
          <p:cNvPr id="163"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64"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6671665" fill="hold"/>
                                        <p:tgtEl>
                                          <p:spTgt spid="16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67" name="Title 1"/>
          <p:cNvSpPr txBox="1"/>
          <p:nvPr>
            <p:ph type="title"/>
          </p:nvPr>
        </p:nvSpPr>
        <p:spPr>
          <a:xfrm>
            <a:off x="457199" y="274638"/>
            <a:ext cx="7293234" cy="1143001"/>
          </a:xfrm>
          <a:prstGeom prst="rect">
            <a:avLst/>
          </a:prstGeom>
        </p:spPr>
        <p:txBody>
          <a:bodyPr/>
          <a:lstStyle/>
          <a:p>
            <a:pPr/>
            <a:r>
              <a:t>Figure 9.8  Maintenance effort distribution</a:t>
            </a:r>
            <a:r>
              <a:t> </a:t>
            </a:r>
          </a:p>
        </p:txBody>
      </p:sp>
      <p:pic>
        <p:nvPicPr>
          <p:cNvPr id="168" name="Content Placeholder 3" descr="Content Placeholder 3"/>
          <p:cNvPicPr>
            <a:picLocks noChangeAspect="1"/>
          </p:cNvPicPr>
          <p:nvPr/>
        </p:nvPicPr>
        <p:blipFill>
          <a:blip r:embed="rId2">
            <a:extLst/>
          </a:blip>
          <a:stretch>
            <a:fillRect/>
          </a:stretch>
        </p:blipFill>
        <p:spPr>
          <a:xfrm>
            <a:off x="2614839" y="1989226"/>
            <a:ext cx="3316115" cy="3316099"/>
          </a:xfrm>
          <a:prstGeom prst="rect">
            <a:avLst/>
          </a:prstGeom>
          <a:ln w="12700">
            <a:miter lim="400000"/>
          </a:ln>
        </p:spPr>
      </p:pic>
      <p:sp>
        <p:nvSpPr>
          <p:cNvPr id="169" name="Slide Number Placeholder 6"/>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70" name="音频录音.m4a" descr="音频录音.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814956" y="364986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279002" fill="hold"/>
                                        <p:tgtEl>
                                          <p:spTgt spid="17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73" name="Rectangle 2"/>
          <p:cNvSpPr txBox="1"/>
          <p:nvPr>
            <p:ph type="body" idx="1"/>
          </p:nvPr>
        </p:nvSpPr>
        <p:spPr>
          <a:xfrm>
            <a:off x="457200" y="1600200"/>
            <a:ext cx="8229600" cy="4525963"/>
          </a:xfrm>
          <a:prstGeom prst="rect">
            <a:avLst/>
          </a:prstGeom>
        </p:spPr>
        <p:txBody>
          <a:bodyPr lIns="44622" tIns="44622" rIns="44622" bIns="44622"/>
          <a:lstStyle/>
          <a:p>
            <a:pPr/>
            <a:r>
              <a:t>Usually greater than development costs (</a:t>
            </a:r>
            <a:r>
              <a:rPr>
                <a:solidFill>
                  <a:srgbClr val="FF0000"/>
                </a:solidFill>
              </a:rPr>
              <a:t>2* to </a:t>
            </a:r>
            <a:br>
              <a:rPr>
                <a:solidFill>
                  <a:srgbClr val="FF0000"/>
                </a:solidFill>
              </a:rPr>
            </a:br>
            <a:r>
              <a:rPr>
                <a:solidFill>
                  <a:srgbClr val="FF0000"/>
                </a:solidFill>
              </a:rPr>
              <a:t>100* depending on the application</a:t>
            </a:r>
            <a:r>
              <a:t>).</a:t>
            </a:r>
          </a:p>
          <a:p>
            <a:pPr>
              <a:defRPr>
                <a:solidFill>
                  <a:srgbClr val="FF0000"/>
                </a:solidFill>
              </a:defRPr>
            </a:pPr>
            <a:r>
              <a:t>Affected by both technical and non-technical </a:t>
            </a:r>
            <a:br/>
            <a:r>
              <a:t>factors</a:t>
            </a:r>
            <a:r>
              <a:rPr>
                <a:solidFill>
                  <a:srgbClr val="46424D"/>
                </a:solidFill>
              </a:rPr>
              <a:t>.</a:t>
            </a:r>
            <a:endParaRPr>
              <a:solidFill>
                <a:srgbClr val="46424D"/>
              </a:solidFill>
            </a:endParaRPr>
          </a:p>
          <a:p>
            <a:pPr/>
            <a:r>
              <a:t>Increases as software is maintained. </a:t>
            </a:r>
            <a:br/>
            <a:r>
              <a:t>Maintenance corrupts the software structure so </a:t>
            </a:r>
            <a:br/>
            <a:r>
              <a:t>makes further maintenance more difficult.</a:t>
            </a:r>
          </a:p>
          <a:p>
            <a:pPr/>
            <a:r>
              <a:t>Ageing software can have high support costs </a:t>
            </a:r>
            <a:br/>
            <a:r>
              <a:t>(e.g. old languages, compilers etc.).</a:t>
            </a:r>
          </a:p>
        </p:txBody>
      </p:sp>
      <p:sp>
        <p:nvSpPr>
          <p:cNvPr id="174" name="Rectangle 3"/>
          <p:cNvSpPr txBox="1"/>
          <p:nvPr>
            <p:ph type="title"/>
          </p:nvPr>
        </p:nvSpPr>
        <p:spPr>
          <a:xfrm>
            <a:off x="457199" y="274638"/>
            <a:ext cx="7293234" cy="1143001"/>
          </a:xfrm>
          <a:prstGeom prst="rect">
            <a:avLst/>
          </a:prstGeom>
        </p:spPr>
        <p:txBody>
          <a:bodyPr lIns="44622" tIns="44622" rIns="44622" bIns="44622"/>
          <a:lstStyle/>
          <a:p>
            <a:pPr/>
            <a:r>
              <a:t>Maintenance costs</a:t>
            </a:r>
          </a:p>
        </p:txBody>
      </p:sp>
      <p:sp>
        <p:nvSpPr>
          <p:cNvPr id="175"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76"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2167438" fill="hold"/>
                                        <p:tgtEl>
                                          <p:spTgt spid="17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79" name="Title 1"/>
          <p:cNvSpPr txBox="1"/>
          <p:nvPr>
            <p:ph type="title"/>
          </p:nvPr>
        </p:nvSpPr>
        <p:spPr>
          <a:xfrm>
            <a:off x="457199" y="274638"/>
            <a:ext cx="7293234" cy="1143001"/>
          </a:xfrm>
          <a:prstGeom prst="rect">
            <a:avLst/>
          </a:prstGeom>
        </p:spPr>
        <p:txBody>
          <a:bodyPr/>
          <a:lstStyle/>
          <a:p>
            <a:pPr/>
            <a:r>
              <a:t>Figure 9.9  Development and maintenance costs</a:t>
            </a:r>
            <a:r>
              <a:t> </a:t>
            </a:r>
          </a:p>
        </p:txBody>
      </p:sp>
      <p:pic>
        <p:nvPicPr>
          <p:cNvPr id="180" name="Content Placeholder 3" descr="Content Placeholder 3"/>
          <p:cNvPicPr>
            <a:picLocks noChangeAspect="1"/>
          </p:cNvPicPr>
          <p:nvPr/>
        </p:nvPicPr>
        <p:blipFill>
          <a:blip r:embed="rId2">
            <a:extLst/>
          </a:blip>
          <a:stretch>
            <a:fillRect/>
          </a:stretch>
        </p:blipFill>
        <p:spPr>
          <a:xfrm>
            <a:off x="1292372" y="2402616"/>
            <a:ext cx="6578847" cy="2676912"/>
          </a:xfrm>
          <a:prstGeom prst="rect">
            <a:avLst/>
          </a:prstGeom>
          <a:ln w="12700">
            <a:miter lim="400000"/>
          </a:ln>
        </p:spPr>
      </p:pic>
      <p:sp>
        <p:nvSpPr>
          <p:cNvPr id="181" name="Slide Number Placeholder 6"/>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2" name="音频录音.m4a" descr="音频录音.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513333" fill="hold"/>
                                        <p:tgtEl>
                                          <p:spTgt spid="18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85" name="Rectangle 2"/>
          <p:cNvSpPr txBox="1"/>
          <p:nvPr>
            <p:ph type="body" idx="1"/>
          </p:nvPr>
        </p:nvSpPr>
        <p:spPr>
          <a:xfrm>
            <a:off x="534987" y="1530350"/>
            <a:ext cx="8112126" cy="4359275"/>
          </a:xfrm>
          <a:prstGeom prst="rect">
            <a:avLst/>
          </a:prstGeom>
        </p:spPr>
        <p:txBody>
          <a:bodyPr lIns="44622" tIns="44622" rIns="44622" bIns="44622"/>
          <a:lstStyle/>
          <a:p>
            <a:pPr>
              <a:lnSpc>
                <a:spcPct val="90000"/>
              </a:lnSpc>
            </a:pPr>
            <a:r>
              <a:t>Team stability</a:t>
            </a:r>
          </a:p>
          <a:p>
            <a:pPr lvl="1" marL="742950" indent="-285750">
              <a:lnSpc>
                <a:spcPct val="90000"/>
              </a:lnSpc>
              <a:spcBef>
                <a:spcPts val="300"/>
              </a:spcBef>
              <a:defRPr sz="2000"/>
            </a:pPr>
            <a:r>
              <a:t>Maintenance costs are reduced if the same staff are involved with them for some time.</a:t>
            </a:r>
          </a:p>
          <a:p>
            <a:pPr>
              <a:lnSpc>
                <a:spcPct val="90000"/>
              </a:lnSpc>
            </a:pPr>
            <a:r>
              <a:t>Contractual responsibility</a:t>
            </a:r>
          </a:p>
          <a:p>
            <a:pPr lvl="1" marL="742950" indent="-285750">
              <a:lnSpc>
                <a:spcPct val="90000"/>
              </a:lnSpc>
              <a:spcBef>
                <a:spcPts val="300"/>
              </a:spcBef>
              <a:defRPr sz="2000"/>
            </a:pPr>
            <a:r>
              <a:t>The developers of a system may have no contractual responsibility for maintenance so there is no incentive to design for future change.</a:t>
            </a:r>
          </a:p>
          <a:p>
            <a:pPr>
              <a:lnSpc>
                <a:spcPct val="90000"/>
              </a:lnSpc>
            </a:pPr>
            <a:r>
              <a:t>Staff skills</a:t>
            </a:r>
          </a:p>
          <a:p>
            <a:pPr lvl="1" marL="742950" indent="-285750">
              <a:lnSpc>
                <a:spcPct val="90000"/>
              </a:lnSpc>
              <a:spcBef>
                <a:spcPts val="300"/>
              </a:spcBef>
              <a:defRPr sz="2000"/>
            </a:pPr>
            <a:r>
              <a:t>Maintenance staff are often inexperienced and have limited domain knowledge.</a:t>
            </a:r>
          </a:p>
          <a:p>
            <a:pPr>
              <a:lnSpc>
                <a:spcPct val="90000"/>
              </a:lnSpc>
            </a:pPr>
            <a:r>
              <a:t>Program age and structure</a:t>
            </a:r>
          </a:p>
          <a:p>
            <a:pPr lvl="1" marL="742950" indent="-285750">
              <a:lnSpc>
                <a:spcPct val="90000"/>
              </a:lnSpc>
              <a:spcBef>
                <a:spcPts val="300"/>
              </a:spcBef>
              <a:defRPr sz="2000"/>
            </a:pPr>
            <a:r>
              <a:t>As programs age, their structure is degraded and they become harder to understand and change.</a:t>
            </a:r>
          </a:p>
        </p:txBody>
      </p:sp>
      <p:sp>
        <p:nvSpPr>
          <p:cNvPr id="186" name="Rectangle 3"/>
          <p:cNvSpPr txBox="1"/>
          <p:nvPr>
            <p:ph type="title"/>
          </p:nvPr>
        </p:nvSpPr>
        <p:spPr>
          <a:xfrm>
            <a:off x="457199" y="274638"/>
            <a:ext cx="7293234" cy="1143001"/>
          </a:xfrm>
          <a:prstGeom prst="rect">
            <a:avLst/>
          </a:prstGeom>
        </p:spPr>
        <p:txBody>
          <a:bodyPr lIns="44622" tIns="44622" rIns="44622" bIns="44622"/>
          <a:lstStyle/>
          <a:p>
            <a:pPr/>
            <a:r>
              <a:t>Maintenance cost factors</a:t>
            </a:r>
          </a:p>
        </p:txBody>
      </p:sp>
      <p:sp>
        <p:nvSpPr>
          <p:cNvPr id="187"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8"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383991" fill="hold"/>
                                        <p:tgtEl>
                                          <p:spTgt spid="18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91" name="Rectangle 2"/>
          <p:cNvSpPr txBox="1"/>
          <p:nvPr>
            <p:ph type="title"/>
          </p:nvPr>
        </p:nvSpPr>
        <p:spPr>
          <a:xfrm>
            <a:off x="457199" y="274638"/>
            <a:ext cx="7293234" cy="1143001"/>
          </a:xfrm>
          <a:prstGeom prst="rect">
            <a:avLst/>
          </a:prstGeom>
        </p:spPr>
        <p:txBody>
          <a:bodyPr/>
          <a:lstStyle/>
          <a:p>
            <a:pPr/>
            <a:r>
              <a:t>Complexity metrics</a:t>
            </a:r>
          </a:p>
        </p:txBody>
      </p:sp>
      <p:sp>
        <p:nvSpPr>
          <p:cNvPr id="192" name="Rectangle 3"/>
          <p:cNvSpPr txBox="1"/>
          <p:nvPr>
            <p:ph type="body" idx="1"/>
          </p:nvPr>
        </p:nvSpPr>
        <p:spPr>
          <a:xfrm>
            <a:off x="457200" y="1600200"/>
            <a:ext cx="8229600" cy="4525963"/>
          </a:xfrm>
          <a:prstGeom prst="rect">
            <a:avLst/>
          </a:prstGeom>
        </p:spPr>
        <p:txBody>
          <a:bodyPr/>
          <a:lstStyle/>
          <a:p>
            <a:pPr/>
            <a:r>
              <a:t>Predictions of maintainability can be made by assessing </a:t>
            </a:r>
            <a:r>
              <a:rPr>
                <a:solidFill>
                  <a:srgbClr val="FF0000"/>
                </a:solidFill>
              </a:rPr>
              <a:t>the complexity of system components</a:t>
            </a:r>
            <a:r>
              <a:t>.</a:t>
            </a:r>
          </a:p>
          <a:p>
            <a:pPr/>
            <a:r>
              <a:t>Studies have shown that most maintenance effort is spent on a relatively small number of system components.</a:t>
            </a:r>
          </a:p>
          <a:p>
            <a:pPr>
              <a:defRPr>
                <a:solidFill>
                  <a:srgbClr val="FF0000"/>
                </a:solidFill>
              </a:defRPr>
            </a:pPr>
            <a:r>
              <a:t>Complexity depends on</a:t>
            </a:r>
          </a:p>
          <a:p>
            <a:pPr lvl="1" marL="742950" indent="-285750">
              <a:spcBef>
                <a:spcPts val="300"/>
              </a:spcBef>
              <a:defRPr sz="2000"/>
            </a:pPr>
            <a:r>
              <a:t>Complexity of control structures;</a:t>
            </a:r>
          </a:p>
          <a:p>
            <a:pPr lvl="1" marL="742950" indent="-285750">
              <a:spcBef>
                <a:spcPts val="300"/>
              </a:spcBef>
              <a:defRPr sz="2000"/>
            </a:pPr>
            <a:r>
              <a:t>Complexity of data structures;</a:t>
            </a:r>
          </a:p>
          <a:p>
            <a:pPr lvl="1" marL="742950" indent="-285750">
              <a:spcBef>
                <a:spcPts val="300"/>
              </a:spcBef>
              <a:defRPr sz="2000"/>
            </a:pPr>
            <a:r>
              <a:t>Object, method (procedure) and module size.</a:t>
            </a:r>
          </a:p>
        </p:txBody>
      </p:sp>
      <p:sp>
        <p:nvSpPr>
          <p:cNvPr id="193"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94"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5195671" fill="hold"/>
                                        <p:tgtEl>
                                          <p:spTgt spid="19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97" name="Rectangle 2"/>
          <p:cNvSpPr txBox="1"/>
          <p:nvPr>
            <p:ph type="title"/>
          </p:nvPr>
        </p:nvSpPr>
        <p:spPr>
          <a:xfrm>
            <a:off x="457199" y="274638"/>
            <a:ext cx="7293234" cy="1143001"/>
          </a:xfrm>
          <a:prstGeom prst="rect">
            <a:avLst/>
          </a:prstGeom>
        </p:spPr>
        <p:txBody>
          <a:bodyPr/>
          <a:lstStyle/>
          <a:p>
            <a:pPr/>
            <a:r>
              <a:t>System re-engineering</a:t>
            </a:r>
          </a:p>
        </p:txBody>
      </p:sp>
      <p:sp>
        <p:nvSpPr>
          <p:cNvPr id="198" name="Rectangle 3"/>
          <p:cNvSpPr txBox="1"/>
          <p:nvPr>
            <p:ph type="body" idx="1"/>
          </p:nvPr>
        </p:nvSpPr>
        <p:spPr>
          <a:xfrm>
            <a:off x="457200" y="1600200"/>
            <a:ext cx="8229600" cy="4525963"/>
          </a:xfrm>
          <a:prstGeom prst="rect">
            <a:avLst/>
          </a:prstGeom>
        </p:spPr>
        <p:txBody>
          <a:bodyPr/>
          <a:lstStyle/>
          <a:p>
            <a:pPr>
              <a:defRPr>
                <a:solidFill>
                  <a:srgbClr val="FF0000"/>
                </a:solidFill>
              </a:defRPr>
            </a:pPr>
            <a:r>
              <a:t>Re-structuring or re-writing part or all of a </a:t>
            </a:r>
            <a:br/>
            <a:r>
              <a:t>legacy system without changing its </a:t>
            </a:r>
            <a:br/>
            <a:r>
              <a:t>functionality.</a:t>
            </a:r>
          </a:p>
          <a:p>
            <a:pPr/>
            <a:r>
              <a:t>Applicable where some but not all sub-systems </a:t>
            </a:r>
            <a:br/>
            <a:r>
              <a:t>of a larger system require frequent </a:t>
            </a:r>
            <a:br/>
            <a:r>
              <a:t>maintenance.</a:t>
            </a:r>
          </a:p>
          <a:p>
            <a:pPr/>
            <a:r>
              <a:t>Re-engineering involves adding effort to make </a:t>
            </a:r>
            <a:br/>
            <a:r>
              <a:t>them easier to maintain. The system may be re-structured and re-documented.</a:t>
            </a:r>
          </a:p>
        </p:txBody>
      </p:sp>
      <p:sp>
        <p:nvSpPr>
          <p:cNvPr id="199"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00"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0885665" fill="hold"/>
                                        <p:tgtEl>
                                          <p:spTgt spid="20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0"/>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03" name="Rectangle 2"/>
          <p:cNvSpPr txBox="1"/>
          <p:nvPr>
            <p:ph type="title"/>
          </p:nvPr>
        </p:nvSpPr>
        <p:spPr>
          <a:xfrm>
            <a:off x="457199" y="274638"/>
            <a:ext cx="7293234" cy="1143001"/>
          </a:xfrm>
          <a:prstGeom prst="rect">
            <a:avLst/>
          </a:prstGeom>
        </p:spPr>
        <p:txBody>
          <a:bodyPr/>
          <a:lstStyle/>
          <a:p>
            <a:pPr/>
            <a:r>
              <a:t>Advantages of reengineering</a:t>
            </a:r>
          </a:p>
        </p:txBody>
      </p:sp>
      <p:sp>
        <p:nvSpPr>
          <p:cNvPr id="204" name="Rectangle 3"/>
          <p:cNvSpPr txBox="1"/>
          <p:nvPr>
            <p:ph type="body" idx="1"/>
          </p:nvPr>
        </p:nvSpPr>
        <p:spPr>
          <a:xfrm>
            <a:off x="457200" y="1600200"/>
            <a:ext cx="8229600" cy="4525963"/>
          </a:xfrm>
          <a:prstGeom prst="rect">
            <a:avLst/>
          </a:prstGeom>
        </p:spPr>
        <p:txBody>
          <a:bodyPr/>
          <a:lstStyle/>
          <a:p>
            <a:pPr/>
            <a:r>
              <a:t>Reduced risk</a:t>
            </a:r>
          </a:p>
          <a:p>
            <a:pPr lvl="1" marL="742950" indent="-285750">
              <a:spcBef>
                <a:spcPts val="300"/>
              </a:spcBef>
              <a:defRPr sz="2000"/>
            </a:pPr>
            <a:r>
              <a:t>There is a high risk in new software development. There may be development problems, staffing problems and specification problems.</a:t>
            </a:r>
          </a:p>
          <a:p>
            <a:pPr/>
            <a:r>
              <a:t>Reduced cost</a:t>
            </a:r>
          </a:p>
          <a:p>
            <a:pPr lvl="1" marL="742950" indent="-285750">
              <a:spcBef>
                <a:spcPts val="300"/>
              </a:spcBef>
              <a:defRPr sz="2000"/>
            </a:pPr>
            <a:r>
              <a:t>The cost of re-engineering is often significantly less than the costs of developing new software.</a:t>
            </a:r>
          </a:p>
        </p:txBody>
      </p:sp>
      <p:sp>
        <p:nvSpPr>
          <p:cNvPr id="205"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06"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9113990" fill="hold"/>
                                        <p:tgtEl>
                                          <p:spTgt spid="20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09" name="Title 1"/>
          <p:cNvSpPr txBox="1"/>
          <p:nvPr>
            <p:ph type="title"/>
          </p:nvPr>
        </p:nvSpPr>
        <p:spPr>
          <a:xfrm>
            <a:off x="457199" y="274638"/>
            <a:ext cx="7293234" cy="1143001"/>
          </a:xfrm>
          <a:prstGeom prst="rect">
            <a:avLst/>
          </a:prstGeom>
        </p:spPr>
        <p:txBody>
          <a:bodyPr/>
          <a:lstStyle/>
          <a:p>
            <a:pPr/>
            <a:r>
              <a:t>The reengineering process</a:t>
            </a:r>
            <a:r>
              <a:t> </a:t>
            </a:r>
          </a:p>
        </p:txBody>
      </p:sp>
      <p:pic>
        <p:nvPicPr>
          <p:cNvPr id="210" name="Content Placeholder 3" descr="Content Placeholder 3"/>
          <p:cNvPicPr>
            <a:picLocks noChangeAspect="1"/>
          </p:cNvPicPr>
          <p:nvPr/>
        </p:nvPicPr>
        <p:blipFill>
          <a:blip r:embed="rId2">
            <a:extLst/>
          </a:blip>
          <a:stretch>
            <a:fillRect/>
          </a:stretch>
        </p:blipFill>
        <p:spPr>
          <a:xfrm>
            <a:off x="457200" y="2058455"/>
            <a:ext cx="8229600" cy="3609452"/>
          </a:xfrm>
          <a:prstGeom prst="rect">
            <a:avLst/>
          </a:prstGeom>
          <a:ln w="12700">
            <a:miter lim="400000"/>
          </a:ln>
        </p:spPr>
      </p:pic>
      <p:sp>
        <p:nvSpPr>
          <p:cNvPr id="211" name="Slide Number Placeholder 6"/>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12" name="音频录音.m4a" descr="音频录音.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1310653" fill="hold"/>
                                        <p:tgtEl>
                                          <p:spTgt spid="21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07" name="Rectangle 2"/>
          <p:cNvSpPr txBox="1"/>
          <p:nvPr>
            <p:ph type="title"/>
          </p:nvPr>
        </p:nvSpPr>
        <p:spPr>
          <a:xfrm>
            <a:off x="457199" y="274638"/>
            <a:ext cx="7293234" cy="1143001"/>
          </a:xfrm>
          <a:prstGeom prst="rect">
            <a:avLst/>
          </a:prstGeom>
        </p:spPr>
        <p:txBody>
          <a:bodyPr/>
          <a:lstStyle/>
          <a:p>
            <a:pPr/>
            <a:r>
              <a:t>Software change</a:t>
            </a:r>
          </a:p>
        </p:txBody>
      </p:sp>
      <p:sp>
        <p:nvSpPr>
          <p:cNvPr id="108" name="Rectangle 3"/>
          <p:cNvSpPr txBox="1"/>
          <p:nvPr>
            <p:ph type="body" idx="1"/>
          </p:nvPr>
        </p:nvSpPr>
        <p:spPr>
          <a:xfrm>
            <a:off x="457200" y="1600200"/>
            <a:ext cx="8229600" cy="4525963"/>
          </a:xfrm>
          <a:prstGeom prst="rect">
            <a:avLst/>
          </a:prstGeom>
        </p:spPr>
        <p:txBody>
          <a:bodyPr/>
          <a:lstStyle/>
          <a:p>
            <a:pPr>
              <a:defRPr>
                <a:solidFill>
                  <a:srgbClr val="FF0000"/>
                </a:solidFill>
              </a:defRPr>
            </a:pPr>
            <a:r>
              <a:t>Software change is inevitable</a:t>
            </a:r>
          </a:p>
          <a:p>
            <a:pPr lvl="1" marL="742950" indent="-285750">
              <a:spcBef>
                <a:spcPts val="300"/>
              </a:spcBef>
              <a:defRPr sz="2000"/>
            </a:pPr>
            <a:r>
              <a:t>New requirements emerge when the software is used;</a:t>
            </a:r>
          </a:p>
          <a:p>
            <a:pPr lvl="1" marL="742950" indent="-285750">
              <a:spcBef>
                <a:spcPts val="300"/>
              </a:spcBef>
              <a:defRPr sz="2000"/>
            </a:pPr>
            <a:r>
              <a:t>The business environment changes;</a:t>
            </a:r>
          </a:p>
          <a:p>
            <a:pPr lvl="1" marL="742950" indent="-285750">
              <a:spcBef>
                <a:spcPts val="300"/>
              </a:spcBef>
              <a:defRPr sz="2000"/>
            </a:pPr>
            <a:r>
              <a:t>Errors must be repaired;</a:t>
            </a:r>
          </a:p>
          <a:p>
            <a:pPr lvl="1" marL="742950" indent="-285750">
              <a:spcBef>
                <a:spcPts val="300"/>
              </a:spcBef>
              <a:defRPr sz="2000"/>
            </a:pPr>
            <a:r>
              <a:t>New computers and equipment is added to the system;</a:t>
            </a:r>
          </a:p>
          <a:p>
            <a:pPr lvl="1" marL="742950" indent="-285750">
              <a:spcBef>
                <a:spcPts val="300"/>
              </a:spcBef>
              <a:defRPr sz="2000"/>
            </a:pPr>
            <a:r>
              <a:t>The performance or reliability of the system may have to be improved.</a:t>
            </a:r>
          </a:p>
          <a:p>
            <a:pPr>
              <a:defRPr>
                <a:solidFill>
                  <a:srgbClr val="FF0000"/>
                </a:solidFill>
              </a:defRPr>
            </a:pPr>
            <a:r>
              <a:t>A key problem for all organizations is implementing and managing change to their existing software systems</a:t>
            </a:r>
            <a:r>
              <a:rPr>
                <a:solidFill>
                  <a:srgbClr val="46424D"/>
                </a:solidFill>
              </a:rPr>
              <a:t>.</a:t>
            </a:r>
          </a:p>
        </p:txBody>
      </p:sp>
      <p:sp>
        <p:nvSpPr>
          <p:cNvPr id="109" name="Slide Number Placeholder 5"/>
          <p:cNvSpPr txBox="1"/>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10"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9462337" fill="hold"/>
                                        <p:tgtEl>
                                          <p:spTgt spid="11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15" name="Rectangle 2"/>
          <p:cNvSpPr txBox="1"/>
          <p:nvPr>
            <p:ph type="title"/>
          </p:nvPr>
        </p:nvSpPr>
        <p:spPr>
          <a:xfrm>
            <a:off x="457199" y="274638"/>
            <a:ext cx="7293234" cy="1143001"/>
          </a:xfrm>
          <a:prstGeom prst="rect">
            <a:avLst/>
          </a:prstGeom>
        </p:spPr>
        <p:txBody>
          <a:bodyPr/>
          <a:lstStyle/>
          <a:p>
            <a:pPr/>
            <a:r>
              <a:t>Reengineering process activities</a:t>
            </a:r>
          </a:p>
        </p:txBody>
      </p:sp>
      <p:sp>
        <p:nvSpPr>
          <p:cNvPr id="216" name="Rectangle 3"/>
          <p:cNvSpPr txBox="1"/>
          <p:nvPr>
            <p:ph type="body" idx="1"/>
          </p:nvPr>
        </p:nvSpPr>
        <p:spPr>
          <a:xfrm>
            <a:off x="457200" y="1600200"/>
            <a:ext cx="8229600" cy="4525963"/>
          </a:xfrm>
          <a:prstGeom prst="rect">
            <a:avLst/>
          </a:prstGeom>
        </p:spPr>
        <p:txBody>
          <a:bodyPr/>
          <a:lstStyle/>
          <a:p>
            <a:pPr/>
            <a:r>
              <a:t>Source code translation</a:t>
            </a:r>
          </a:p>
          <a:p>
            <a:pPr lvl="1" marL="742950" indent="-285750">
              <a:spcBef>
                <a:spcPts val="300"/>
              </a:spcBef>
              <a:defRPr sz="2000"/>
            </a:pPr>
            <a:r>
              <a:t>Convert code to a new language.</a:t>
            </a:r>
          </a:p>
          <a:p>
            <a:pPr/>
            <a:r>
              <a:t>Reverse engineering</a:t>
            </a:r>
          </a:p>
          <a:p>
            <a:pPr lvl="1" marL="742950" indent="-285750">
              <a:spcBef>
                <a:spcPts val="300"/>
              </a:spcBef>
              <a:defRPr sz="2000"/>
            </a:pPr>
            <a:r>
              <a:t>Analyse the program to understand it;</a:t>
            </a:r>
          </a:p>
          <a:p>
            <a:pPr/>
            <a:r>
              <a:t>Program structure improvement</a:t>
            </a:r>
          </a:p>
          <a:p>
            <a:pPr lvl="1" marL="742950" indent="-285750">
              <a:spcBef>
                <a:spcPts val="300"/>
              </a:spcBef>
              <a:defRPr sz="2000"/>
            </a:pPr>
            <a:r>
              <a:t>Restructure automatically for understandability;</a:t>
            </a:r>
          </a:p>
          <a:p>
            <a:pPr/>
            <a:r>
              <a:t>Program modularisation</a:t>
            </a:r>
          </a:p>
          <a:p>
            <a:pPr lvl="1" marL="742950" indent="-285750">
              <a:spcBef>
                <a:spcPts val="300"/>
              </a:spcBef>
              <a:defRPr sz="2000"/>
            </a:pPr>
            <a:r>
              <a:t>Reorganise the program structure;</a:t>
            </a:r>
          </a:p>
          <a:p>
            <a:pPr/>
            <a:r>
              <a:t>Data reengineering</a:t>
            </a:r>
          </a:p>
          <a:p>
            <a:pPr lvl="1" marL="742950" indent="-285750">
              <a:spcBef>
                <a:spcPts val="300"/>
              </a:spcBef>
              <a:defRPr sz="2000"/>
            </a:pPr>
            <a:r>
              <a:t>Clean-up and restructure system data.</a:t>
            </a:r>
          </a:p>
        </p:txBody>
      </p:sp>
      <p:sp>
        <p:nvSpPr>
          <p:cNvPr id="217"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18"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3672336" fill="hold"/>
                                        <p:tgtEl>
                                          <p:spTgt spid="21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21" name="Title 1"/>
          <p:cNvSpPr txBox="1"/>
          <p:nvPr>
            <p:ph type="title"/>
          </p:nvPr>
        </p:nvSpPr>
        <p:spPr>
          <a:xfrm>
            <a:off x="457199" y="274638"/>
            <a:ext cx="7293234" cy="1143001"/>
          </a:xfrm>
          <a:prstGeom prst="rect">
            <a:avLst/>
          </a:prstGeom>
        </p:spPr>
        <p:txBody>
          <a:bodyPr/>
          <a:lstStyle/>
          <a:p>
            <a:pPr/>
            <a:r>
              <a:t>Figure 9.12 Reengineering approaches</a:t>
            </a:r>
            <a:r>
              <a:t> </a:t>
            </a:r>
          </a:p>
        </p:txBody>
      </p:sp>
      <p:pic>
        <p:nvPicPr>
          <p:cNvPr id="222" name="Content Placeholder 3" descr="Content Placeholder 3"/>
          <p:cNvPicPr>
            <a:picLocks noChangeAspect="1"/>
          </p:cNvPicPr>
          <p:nvPr/>
        </p:nvPicPr>
        <p:blipFill>
          <a:blip r:embed="rId2">
            <a:extLst/>
          </a:blip>
          <a:stretch>
            <a:fillRect/>
          </a:stretch>
        </p:blipFill>
        <p:spPr>
          <a:xfrm>
            <a:off x="1143642" y="2490459"/>
            <a:ext cx="6933511" cy="2536091"/>
          </a:xfrm>
          <a:prstGeom prst="rect">
            <a:avLst/>
          </a:prstGeom>
          <a:ln w="12700">
            <a:miter lim="400000"/>
          </a:ln>
        </p:spPr>
      </p:pic>
      <p:sp>
        <p:nvSpPr>
          <p:cNvPr id="223" name="Slide Number Placeholder 6"/>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24" name="音频录音.m4a" descr="音频录音.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075669" fill="hold"/>
                                        <p:tgtEl>
                                          <p:spTgt spid="22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27" name="Title 1"/>
          <p:cNvSpPr txBox="1"/>
          <p:nvPr>
            <p:ph type="title"/>
          </p:nvPr>
        </p:nvSpPr>
        <p:spPr>
          <a:xfrm>
            <a:off x="457199" y="274638"/>
            <a:ext cx="7293234" cy="1143001"/>
          </a:xfrm>
          <a:prstGeom prst="rect">
            <a:avLst/>
          </a:prstGeom>
        </p:spPr>
        <p:txBody>
          <a:bodyPr/>
          <a:lstStyle/>
          <a:p>
            <a:pPr/>
            <a:r>
              <a:t>Preventative maintenance by refactoring</a:t>
            </a:r>
          </a:p>
        </p:txBody>
      </p:sp>
      <p:sp>
        <p:nvSpPr>
          <p:cNvPr id="228" name="Content Placeholder 2"/>
          <p:cNvSpPr txBox="1"/>
          <p:nvPr>
            <p:ph type="body" idx="1"/>
          </p:nvPr>
        </p:nvSpPr>
        <p:spPr>
          <a:xfrm>
            <a:off x="457200" y="1600200"/>
            <a:ext cx="8229600" cy="4525963"/>
          </a:xfrm>
          <a:prstGeom prst="rect">
            <a:avLst/>
          </a:prstGeom>
        </p:spPr>
        <p:txBody>
          <a:bodyPr/>
          <a:lstStyle/>
          <a:p>
            <a:pPr/>
            <a:r>
              <a:t>Refactoring is the process of making improvements to a program to slow down degradation through change.</a:t>
            </a:r>
          </a:p>
          <a:p>
            <a:pPr/>
            <a:r>
              <a:t>You can think of refactoring as ‘preventative maintenance’ that reduces the problems of future change. </a:t>
            </a:r>
          </a:p>
          <a:p>
            <a:pPr/>
            <a:r>
              <a:t>Refactoring involves modifying a program to improve its structure, reduce its complexity or make it easier to understand. </a:t>
            </a:r>
          </a:p>
          <a:p>
            <a:pPr/>
            <a:r>
              <a:t>When you refactor a program, you should not add functionality but rather concentrate on program improvement. </a:t>
            </a:r>
          </a:p>
        </p:txBody>
      </p:sp>
      <p:sp>
        <p:nvSpPr>
          <p:cNvPr id="229"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30"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2909000"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33" name="Title 1"/>
          <p:cNvSpPr txBox="1"/>
          <p:nvPr>
            <p:ph type="title"/>
          </p:nvPr>
        </p:nvSpPr>
        <p:spPr>
          <a:xfrm>
            <a:off x="457199" y="274638"/>
            <a:ext cx="7293234" cy="1143001"/>
          </a:xfrm>
          <a:prstGeom prst="rect">
            <a:avLst/>
          </a:prstGeom>
        </p:spPr>
        <p:txBody>
          <a:bodyPr/>
          <a:lstStyle/>
          <a:p>
            <a:pPr/>
            <a:r>
              <a:t>‘Bad smells’ in program code</a:t>
            </a:r>
          </a:p>
        </p:txBody>
      </p:sp>
      <p:sp>
        <p:nvSpPr>
          <p:cNvPr id="234" name="Content Placeholder 2"/>
          <p:cNvSpPr txBox="1"/>
          <p:nvPr>
            <p:ph type="body" idx="1"/>
          </p:nvPr>
        </p:nvSpPr>
        <p:spPr>
          <a:xfrm>
            <a:off x="457200" y="1600200"/>
            <a:ext cx="8229600" cy="4525963"/>
          </a:xfrm>
          <a:prstGeom prst="rect">
            <a:avLst/>
          </a:prstGeom>
        </p:spPr>
        <p:txBody>
          <a:bodyPr/>
          <a:lstStyle/>
          <a:p>
            <a:pPr/>
            <a:r>
              <a:t>Duplicate code </a:t>
            </a:r>
          </a:p>
          <a:p>
            <a:pPr lvl="1" marL="742950" indent="-285750">
              <a:spcBef>
                <a:spcPts val="300"/>
              </a:spcBef>
              <a:defRPr sz="2000"/>
            </a:pPr>
            <a:r>
              <a:t>The same or very similar code may be included at different places in a program. This can be removed and implemented as a single method or function that is called as required.</a:t>
            </a:r>
          </a:p>
          <a:p>
            <a:pPr/>
            <a:r>
              <a:t>Long methods</a:t>
            </a:r>
          </a:p>
          <a:p>
            <a:pPr lvl="1" marL="742950" indent="-285750">
              <a:spcBef>
                <a:spcPts val="300"/>
              </a:spcBef>
              <a:defRPr sz="2000"/>
            </a:pPr>
            <a:r>
              <a:t> If a method is too long, it should be redesigned as a number of shorter methods.</a:t>
            </a:r>
          </a:p>
          <a:p>
            <a:pPr/>
            <a:r>
              <a:t>Switch (case) statements </a:t>
            </a:r>
          </a:p>
          <a:p>
            <a:pPr lvl="1" marL="742950" indent="-285750">
              <a:spcBef>
                <a:spcPts val="300"/>
              </a:spcBef>
              <a:defRPr sz="2000"/>
            </a:pPr>
            <a:r>
              <a:t>These often involve duplication, where the switch depends on the type of a value. The switch statements may be scattered around a program. In object-oriented languages, you can often use polymorphism to achieve the same thing.</a:t>
            </a:r>
          </a:p>
        </p:txBody>
      </p:sp>
      <p:sp>
        <p:nvSpPr>
          <p:cNvPr id="235"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36"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5870002" fill="hold"/>
                                        <p:tgtEl>
                                          <p:spTgt spid="23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39" name="Title 1"/>
          <p:cNvSpPr txBox="1"/>
          <p:nvPr>
            <p:ph type="title"/>
          </p:nvPr>
        </p:nvSpPr>
        <p:spPr>
          <a:xfrm>
            <a:off x="457199" y="274638"/>
            <a:ext cx="7293234" cy="1143001"/>
          </a:xfrm>
          <a:prstGeom prst="rect">
            <a:avLst/>
          </a:prstGeom>
        </p:spPr>
        <p:txBody>
          <a:bodyPr/>
          <a:lstStyle/>
          <a:p>
            <a:pPr/>
            <a:r>
              <a:t>‘Bad smells’ in program code</a:t>
            </a:r>
          </a:p>
        </p:txBody>
      </p:sp>
      <p:sp>
        <p:nvSpPr>
          <p:cNvPr id="240" name="Content Placeholder 2"/>
          <p:cNvSpPr txBox="1"/>
          <p:nvPr>
            <p:ph type="body" idx="1"/>
          </p:nvPr>
        </p:nvSpPr>
        <p:spPr>
          <a:xfrm>
            <a:off x="457200" y="1600200"/>
            <a:ext cx="8229600" cy="4525963"/>
          </a:xfrm>
          <a:prstGeom prst="rect">
            <a:avLst/>
          </a:prstGeom>
        </p:spPr>
        <p:txBody>
          <a:bodyPr/>
          <a:lstStyle/>
          <a:p>
            <a:pPr/>
            <a:r>
              <a:t>Data clumping </a:t>
            </a:r>
          </a:p>
          <a:p>
            <a:pPr lvl="1" marL="742950" indent="-285750">
              <a:spcBef>
                <a:spcPts val="300"/>
              </a:spcBef>
              <a:defRPr sz="2000"/>
            </a:pPr>
            <a:r>
              <a:t>Data clumps occur when the same group of data items (fields in classes, parameters in methods) re-occur in several places in a program. These can often be replaced with an object that encapsulates all of the data.</a:t>
            </a:r>
          </a:p>
          <a:p>
            <a:pPr/>
            <a:r>
              <a:t>Speculative generality </a:t>
            </a:r>
          </a:p>
          <a:p>
            <a:pPr lvl="1" marL="742950" indent="-285750">
              <a:spcBef>
                <a:spcPts val="300"/>
              </a:spcBef>
              <a:defRPr sz="2000"/>
            </a:pPr>
            <a:r>
              <a:t>This occurs when developers include generality in a program in case it is required in the future. This can often simply be removed.</a:t>
            </a:r>
            <a:r>
              <a:t> </a:t>
            </a:r>
          </a:p>
        </p:txBody>
      </p:sp>
      <p:sp>
        <p:nvSpPr>
          <p:cNvPr id="241"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42"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2235668" fill="hold"/>
                                        <p:tgtEl>
                                          <p:spTgt spid="24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45" name="Rectangle 2"/>
          <p:cNvSpPr txBox="1"/>
          <p:nvPr>
            <p:ph type="title"/>
          </p:nvPr>
        </p:nvSpPr>
        <p:spPr>
          <a:xfrm>
            <a:off x="457199" y="274638"/>
            <a:ext cx="7293234" cy="1143001"/>
          </a:xfrm>
          <a:prstGeom prst="rect">
            <a:avLst/>
          </a:prstGeom>
        </p:spPr>
        <p:txBody>
          <a:bodyPr/>
          <a:lstStyle/>
          <a:p>
            <a:pPr/>
            <a:r>
              <a:t>Legacy system management</a:t>
            </a:r>
          </a:p>
        </p:txBody>
      </p:sp>
      <p:sp>
        <p:nvSpPr>
          <p:cNvPr id="246" name="Rectangle 3"/>
          <p:cNvSpPr txBox="1"/>
          <p:nvPr>
            <p:ph type="body" idx="1"/>
          </p:nvPr>
        </p:nvSpPr>
        <p:spPr>
          <a:xfrm>
            <a:off x="457200" y="1600200"/>
            <a:ext cx="8229600" cy="4525963"/>
          </a:xfrm>
          <a:prstGeom prst="rect">
            <a:avLst/>
          </a:prstGeom>
        </p:spPr>
        <p:txBody>
          <a:bodyPr/>
          <a:lstStyle/>
          <a:p>
            <a:pPr>
              <a:defRPr>
                <a:solidFill>
                  <a:srgbClr val="FF0000"/>
                </a:solidFill>
              </a:defRPr>
            </a:pPr>
            <a:r>
              <a:t>Organisations that rely on legacy systems must choose a strategy for evolving these systems</a:t>
            </a:r>
          </a:p>
          <a:p>
            <a:pPr lvl="1" marL="742950" indent="-285750">
              <a:spcBef>
                <a:spcPts val="300"/>
              </a:spcBef>
              <a:defRPr sz="2000"/>
            </a:pPr>
            <a:r>
              <a:t>Scrap the system completely and modify business processes so that it is no longer required;</a:t>
            </a:r>
          </a:p>
          <a:p>
            <a:pPr lvl="1" marL="742950" indent="-285750">
              <a:spcBef>
                <a:spcPts val="300"/>
              </a:spcBef>
              <a:defRPr sz="2000"/>
            </a:pPr>
            <a:r>
              <a:t>Continue maintaining the system;</a:t>
            </a:r>
          </a:p>
          <a:p>
            <a:pPr lvl="1" marL="742950" indent="-285750">
              <a:spcBef>
                <a:spcPts val="300"/>
              </a:spcBef>
              <a:defRPr sz="2000"/>
            </a:pPr>
            <a:r>
              <a:t>Transform the system by re-engineering to improve its maintainability;</a:t>
            </a:r>
          </a:p>
          <a:p>
            <a:pPr lvl="1" marL="742950" indent="-285750">
              <a:spcBef>
                <a:spcPts val="300"/>
              </a:spcBef>
              <a:defRPr sz="2000"/>
            </a:pPr>
            <a:r>
              <a:t>Replace the system with a new system.</a:t>
            </a:r>
          </a:p>
          <a:p>
            <a:pPr/>
            <a:r>
              <a:t>The strategy chosen should depend on the system quality and its business value.</a:t>
            </a:r>
          </a:p>
        </p:txBody>
      </p:sp>
      <p:sp>
        <p:nvSpPr>
          <p:cNvPr id="247"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48"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3059005" fill="hold"/>
                                        <p:tgtEl>
                                          <p:spTgt spid="24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8"/>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51" name="Title 1"/>
          <p:cNvSpPr txBox="1"/>
          <p:nvPr>
            <p:ph type="title"/>
          </p:nvPr>
        </p:nvSpPr>
        <p:spPr>
          <a:xfrm>
            <a:off x="457199" y="274638"/>
            <a:ext cx="7293234" cy="1143001"/>
          </a:xfrm>
          <a:prstGeom prst="rect">
            <a:avLst/>
          </a:prstGeom>
        </p:spPr>
        <p:txBody>
          <a:bodyPr/>
          <a:lstStyle/>
          <a:p>
            <a:pPr/>
            <a:r>
              <a:t>Figure 9.13  An example of a legacy system assessment</a:t>
            </a:r>
            <a:r>
              <a:t> </a:t>
            </a:r>
          </a:p>
        </p:txBody>
      </p:sp>
      <p:pic>
        <p:nvPicPr>
          <p:cNvPr id="252" name="Content Placeholder 3" descr="Content Placeholder 3"/>
          <p:cNvPicPr>
            <a:picLocks noChangeAspect="1"/>
          </p:cNvPicPr>
          <p:nvPr/>
        </p:nvPicPr>
        <p:blipFill>
          <a:blip r:embed="rId2">
            <a:extLst/>
          </a:blip>
          <a:stretch>
            <a:fillRect/>
          </a:stretch>
        </p:blipFill>
        <p:spPr>
          <a:xfrm>
            <a:off x="1538224" y="1886248"/>
            <a:ext cx="5684290" cy="3811828"/>
          </a:xfrm>
          <a:prstGeom prst="rect">
            <a:avLst/>
          </a:prstGeom>
          <a:ln w="12700">
            <a:miter lim="400000"/>
          </a:ln>
        </p:spPr>
      </p:pic>
      <p:sp>
        <p:nvSpPr>
          <p:cNvPr id="253" name="Slide Number Placeholder 6"/>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54" name="音频录音.m4a" descr="音频录音.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185646" fill="hold"/>
                                        <p:tgtEl>
                                          <p:spTgt spid="25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57" name="Rectangle 2"/>
          <p:cNvSpPr txBox="1"/>
          <p:nvPr>
            <p:ph type="title"/>
          </p:nvPr>
        </p:nvSpPr>
        <p:spPr>
          <a:xfrm>
            <a:off x="457199" y="274638"/>
            <a:ext cx="7293234" cy="1143001"/>
          </a:xfrm>
          <a:prstGeom prst="rect">
            <a:avLst/>
          </a:prstGeom>
        </p:spPr>
        <p:txBody>
          <a:bodyPr/>
          <a:lstStyle/>
          <a:p>
            <a:pPr/>
            <a:r>
              <a:t>Legacy system categories</a:t>
            </a:r>
          </a:p>
        </p:txBody>
      </p:sp>
      <p:sp>
        <p:nvSpPr>
          <p:cNvPr id="258" name="Rectangle 3"/>
          <p:cNvSpPr txBox="1"/>
          <p:nvPr>
            <p:ph type="body" idx="1"/>
          </p:nvPr>
        </p:nvSpPr>
        <p:spPr>
          <a:xfrm>
            <a:off x="457200" y="1600200"/>
            <a:ext cx="8229600" cy="4525963"/>
          </a:xfrm>
          <a:prstGeom prst="rect">
            <a:avLst/>
          </a:prstGeom>
        </p:spPr>
        <p:txBody>
          <a:bodyPr/>
          <a:lstStyle/>
          <a:p>
            <a:pPr/>
            <a:r>
              <a:t>Low quality, low business value</a:t>
            </a:r>
          </a:p>
          <a:p>
            <a:pPr lvl="1" marL="742950" indent="-285750">
              <a:spcBef>
                <a:spcPts val="300"/>
              </a:spcBef>
              <a:defRPr sz="2000"/>
            </a:pPr>
            <a:r>
              <a:t>These systems should be scrapped. </a:t>
            </a:r>
          </a:p>
          <a:p>
            <a:pPr/>
            <a:r>
              <a:t>Low-quality, high-business value</a:t>
            </a:r>
          </a:p>
          <a:p>
            <a:pPr lvl="1" marL="742950" indent="-285750">
              <a:spcBef>
                <a:spcPts val="300"/>
              </a:spcBef>
              <a:defRPr sz="2000"/>
            </a:pPr>
            <a:r>
              <a:t>These make an important business contribution but are expensive to maintain. Should be re-engineered or replaced if a suitable system is available.</a:t>
            </a:r>
          </a:p>
          <a:p>
            <a:pPr/>
            <a:r>
              <a:t>High-quality, low-business value</a:t>
            </a:r>
          </a:p>
          <a:p>
            <a:pPr lvl="1" marL="742950" indent="-285750">
              <a:spcBef>
                <a:spcPts val="300"/>
              </a:spcBef>
              <a:defRPr sz="2000"/>
            </a:pPr>
            <a:r>
              <a:t>Replace with COTS, scrap completely or maintain.</a:t>
            </a:r>
          </a:p>
          <a:p>
            <a:pPr/>
            <a:r>
              <a:t>High-quality, high business value</a:t>
            </a:r>
          </a:p>
          <a:p>
            <a:pPr lvl="1" marL="742950" indent="-285750">
              <a:spcBef>
                <a:spcPts val="300"/>
              </a:spcBef>
              <a:defRPr sz="2000"/>
            </a:pPr>
            <a:r>
              <a:t>Continue in operation using normal system maintenance.</a:t>
            </a:r>
          </a:p>
        </p:txBody>
      </p:sp>
      <p:sp>
        <p:nvSpPr>
          <p:cNvPr id="259"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60"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6522335" fill="hold"/>
                                        <p:tgtEl>
                                          <p:spTgt spid="26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0"/>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63" name="Rectangle 2"/>
          <p:cNvSpPr txBox="1"/>
          <p:nvPr>
            <p:ph type="title"/>
          </p:nvPr>
        </p:nvSpPr>
        <p:spPr>
          <a:xfrm>
            <a:off x="457199" y="274638"/>
            <a:ext cx="7293234" cy="1143001"/>
          </a:xfrm>
          <a:prstGeom prst="rect">
            <a:avLst/>
          </a:prstGeom>
        </p:spPr>
        <p:txBody>
          <a:bodyPr/>
          <a:lstStyle/>
          <a:p>
            <a:pPr/>
            <a:r>
              <a:t>Business value assessment</a:t>
            </a:r>
          </a:p>
        </p:txBody>
      </p:sp>
      <p:sp>
        <p:nvSpPr>
          <p:cNvPr id="264" name="Rectangle 3"/>
          <p:cNvSpPr txBox="1"/>
          <p:nvPr>
            <p:ph type="body" idx="1"/>
          </p:nvPr>
        </p:nvSpPr>
        <p:spPr>
          <a:xfrm>
            <a:off x="457200" y="1600200"/>
            <a:ext cx="8229600" cy="4525963"/>
          </a:xfrm>
          <a:prstGeom prst="rect">
            <a:avLst/>
          </a:prstGeom>
        </p:spPr>
        <p:txBody>
          <a:bodyPr/>
          <a:lstStyle/>
          <a:p>
            <a:pPr/>
            <a:r>
              <a:t>Assessment should take different viewpoints into account</a:t>
            </a:r>
          </a:p>
          <a:p>
            <a:pPr lvl="1" marL="742950" indent="-285750">
              <a:spcBef>
                <a:spcPts val="300"/>
              </a:spcBef>
              <a:defRPr sz="2000"/>
            </a:pPr>
            <a:r>
              <a:t>System end-users;</a:t>
            </a:r>
          </a:p>
          <a:p>
            <a:pPr lvl="1" marL="742950" indent="-285750">
              <a:spcBef>
                <a:spcPts val="300"/>
              </a:spcBef>
              <a:defRPr sz="2000"/>
            </a:pPr>
            <a:r>
              <a:t>Business customers;</a:t>
            </a:r>
          </a:p>
          <a:p>
            <a:pPr lvl="1" marL="742950" indent="-285750">
              <a:spcBef>
                <a:spcPts val="300"/>
              </a:spcBef>
              <a:defRPr sz="2000"/>
            </a:pPr>
            <a:r>
              <a:t>Line managers;</a:t>
            </a:r>
          </a:p>
          <a:p>
            <a:pPr lvl="1" marL="742950" indent="-285750">
              <a:spcBef>
                <a:spcPts val="300"/>
              </a:spcBef>
              <a:defRPr sz="2000"/>
            </a:pPr>
            <a:r>
              <a:t>IT managers;</a:t>
            </a:r>
          </a:p>
          <a:p>
            <a:pPr lvl="1" marL="742950" indent="-285750">
              <a:spcBef>
                <a:spcPts val="300"/>
              </a:spcBef>
              <a:defRPr sz="2000"/>
            </a:pPr>
            <a:r>
              <a:t>Senior managers.</a:t>
            </a:r>
          </a:p>
          <a:p>
            <a:pPr/>
            <a:r>
              <a:t>Interview different stakeholders and collate results.</a:t>
            </a:r>
          </a:p>
        </p:txBody>
      </p:sp>
      <p:sp>
        <p:nvSpPr>
          <p:cNvPr id="265"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66"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127346" fill="hold"/>
                                        <p:tgtEl>
                                          <p:spTgt spid="26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6"/>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69" name="Title 1"/>
          <p:cNvSpPr txBox="1"/>
          <p:nvPr>
            <p:ph type="title"/>
          </p:nvPr>
        </p:nvSpPr>
        <p:spPr>
          <a:xfrm>
            <a:off x="457199" y="274638"/>
            <a:ext cx="7293234" cy="1143001"/>
          </a:xfrm>
          <a:prstGeom prst="rect">
            <a:avLst/>
          </a:prstGeom>
        </p:spPr>
        <p:txBody>
          <a:bodyPr/>
          <a:lstStyle/>
          <a:p>
            <a:pPr/>
            <a:r>
              <a:t>Issues in business value assessment</a:t>
            </a:r>
          </a:p>
        </p:txBody>
      </p:sp>
      <p:sp>
        <p:nvSpPr>
          <p:cNvPr id="270" name="Content Placeholder 2"/>
          <p:cNvSpPr txBox="1"/>
          <p:nvPr>
            <p:ph type="body" idx="1"/>
          </p:nvPr>
        </p:nvSpPr>
        <p:spPr>
          <a:xfrm>
            <a:off x="457200" y="1532650"/>
            <a:ext cx="8229600" cy="4525963"/>
          </a:xfrm>
          <a:prstGeom prst="rect">
            <a:avLst/>
          </a:prstGeom>
        </p:spPr>
        <p:txBody>
          <a:bodyPr/>
          <a:lstStyle/>
          <a:p>
            <a:pPr/>
            <a:r>
              <a:t>The use of the system </a:t>
            </a:r>
          </a:p>
          <a:p>
            <a:pPr lvl="1" marL="742950" indent="-285750">
              <a:spcBef>
                <a:spcPts val="300"/>
              </a:spcBef>
              <a:defRPr sz="2000"/>
            </a:pPr>
            <a:r>
              <a:t>If systems are only used occasionally or by a small number of people, they may have a low business value. </a:t>
            </a:r>
          </a:p>
          <a:p>
            <a:pPr/>
            <a:r>
              <a:t>The business processes that are supported </a:t>
            </a:r>
          </a:p>
          <a:p>
            <a:pPr lvl="1" marL="742950" indent="-285750">
              <a:spcBef>
                <a:spcPts val="300"/>
              </a:spcBef>
              <a:defRPr sz="2000"/>
            </a:pPr>
            <a:r>
              <a:t>A system may have a low business value if it forces the use of inefficient business processes. </a:t>
            </a:r>
          </a:p>
          <a:p>
            <a:pPr/>
            <a:r>
              <a:t>System dependability </a:t>
            </a:r>
          </a:p>
          <a:p>
            <a:pPr lvl="1" marL="742950" indent="-285750">
              <a:spcBef>
                <a:spcPts val="300"/>
              </a:spcBef>
              <a:defRPr sz="2000"/>
            </a:pPr>
            <a:r>
              <a:t>If a system is not dependable and the problems directly affect business customers, the system has a low business value.</a:t>
            </a:r>
          </a:p>
          <a:p>
            <a:pPr/>
            <a:r>
              <a:t>The system outputs </a:t>
            </a:r>
          </a:p>
          <a:p>
            <a:pPr lvl="1" marL="742950" indent="-285750">
              <a:spcBef>
                <a:spcPts val="300"/>
              </a:spcBef>
              <a:defRPr sz="2000"/>
            </a:pPr>
            <a:r>
              <a:t>If the business depends on system outputs, then the system has a high business value. </a:t>
            </a:r>
          </a:p>
        </p:txBody>
      </p:sp>
      <p:sp>
        <p:nvSpPr>
          <p:cNvPr id="271"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72"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4013992" fill="hold"/>
                                        <p:tgtEl>
                                          <p:spTgt spid="27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13" name="Title 1"/>
          <p:cNvSpPr txBox="1"/>
          <p:nvPr>
            <p:ph type="title"/>
          </p:nvPr>
        </p:nvSpPr>
        <p:spPr>
          <a:xfrm>
            <a:off x="457199" y="274638"/>
            <a:ext cx="7293234" cy="1143001"/>
          </a:xfrm>
          <a:prstGeom prst="rect">
            <a:avLst/>
          </a:prstGeom>
        </p:spPr>
        <p:txBody>
          <a:bodyPr/>
          <a:lstStyle/>
          <a:p>
            <a:pPr/>
            <a:r>
              <a:t>The software evolution process</a:t>
            </a:r>
            <a:r>
              <a:t> </a:t>
            </a:r>
          </a:p>
        </p:txBody>
      </p:sp>
      <p:pic>
        <p:nvPicPr>
          <p:cNvPr id="114" name="Content Placeholder 3" descr="Content Placeholder 3"/>
          <p:cNvPicPr>
            <a:picLocks noChangeAspect="1"/>
          </p:cNvPicPr>
          <p:nvPr/>
        </p:nvPicPr>
        <p:blipFill>
          <a:blip r:embed="rId2">
            <a:extLst/>
          </a:blip>
          <a:stretch>
            <a:fillRect/>
          </a:stretch>
        </p:blipFill>
        <p:spPr>
          <a:xfrm>
            <a:off x="457200" y="2740960"/>
            <a:ext cx="8229600" cy="2244443"/>
          </a:xfrm>
          <a:prstGeom prst="rect">
            <a:avLst/>
          </a:prstGeom>
          <a:ln w="12700">
            <a:miter lim="400000"/>
          </a:ln>
        </p:spPr>
      </p:pic>
      <p:sp>
        <p:nvSpPr>
          <p:cNvPr id="115" name="Slide Number Placeholder 6"/>
          <p:cNvSpPr txBox="1"/>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16" name="音频录音.m4a" descr="音频录音.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5587348" fill="hold"/>
                                        <p:tgtEl>
                                          <p:spTgt spid="11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1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75" name="Rectangle 2"/>
          <p:cNvSpPr txBox="1"/>
          <p:nvPr>
            <p:ph type="title"/>
          </p:nvPr>
        </p:nvSpPr>
        <p:spPr>
          <a:xfrm>
            <a:off x="457199" y="274638"/>
            <a:ext cx="7293234" cy="1143001"/>
          </a:xfrm>
          <a:prstGeom prst="rect">
            <a:avLst/>
          </a:prstGeom>
        </p:spPr>
        <p:txBody>
          <a:bodyPr/>
          <a:lstStyle/>
          <a:p>
            <a:pPr/>
            <a:r>
              <a:t>System quality assessment</a:t>
            </a:r>
          </a:p>
        </p:txBody>
      </p:sp>
      <p:sp>
        <p:nvSpPr>
          <p:cNvPr id="276" name="Rectangle 3"/>
          <p:cNvSpPr txBox="1"/>
          <p:nvPr>
            <p:ph type="body" idx="1"/>
          </p:nvPr>
        </p:nvSpPr>
        <p:spPr>
          <a:xfrm>
            <a:off x="457200" y="1600200"/>
            <a:ext cx="8229600" cy="4525963"/>
          </a:xfrm>
          <a:prstGeom prst="rect">
            <a:avLst/>
          </a:prstGeom>
        </p:spPr>
        <p:txBody>
          <a:bodyPr/>
          <a:lstStyle/>
          <a:p>
            <a:pPr/>
            <a:r>
              <a:t>Environment assessment</a:t>
            </a:r>
          </a:p>
          <a:p>
            <a:pPr lvl="1" marL="742950" indent="-285750">
              <a:spcBef>
                <a:spcPts val="300"/>
              </a:spcBef>
              <a:defRPr sz="2000"/>
            </a:pPr>
            <a:r>
              <a:t>How effective is the system’s environment and how expensive is it to maintain?</a:t>
            </a:r>
          </a:p>
          <a:p>
            <a:pPr/>
            <a:r>
              <a:t>Application assessment</a:t>
            </a:r>
          </a:p>
          <a:p>
            <a:pPr lvl="1" marL="742950" indent="-285750">
              <a:spcBef>
                <a:spcPts val="300"/>
              </a:spcBef>
              <a:defRPr sz="2000"/>
            </a:pPr>
            <a:r>
              <a:t>What is the quality of the application software system?</a:t>
            </a:r>
          </a:p>
        </p:txBody>
      </p:sp>
      <p:sp>
        <p:nvSpPr>
          <p:cNvPr id="277"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78"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373217" y="4091608"/>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799002" fill="hold"/>
                                        <p:tgtEl>
                                          <p:spTgt spid="27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8"/>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81" name="Title 1"/>
          <p:cNvSpPr txBox="1"/>
          <p:nvPr>
            <p:ph type="title"/>
          </p:nvPr>
        </p:nvSpPr>
        <p:spPr>
          <a:xfrm>
            <a:off x="457199" y="274638"/>
            <a:ext cx="7293234" cy="1143001"/>
          </a:xfrm>
          <a:prstGeom prst="rect">
            <a:avLst/>
          </a:prstGeom>
        </p:spPr>
        <p:txBody>
          <a:bodyPr/>
          <a:lstStyle/>
          <a:p>
            <a:pPr/>
            <a:r>
              <a:t>Factors used in environment assessment</a:t>
            </a:r>
            <a:r>
              <a:t> </a:t>
            </a:r>
          </a:p>
        </p:txBody>
      </p:sp>
      <p:graphicFrame>
        <p:nvGraphicFramePr>
          <p:cNvPr id="282" name="Content Placeholder 3"/>
          <p:cNvGraphicFramePr/>
          <p:nvPr/>
        </p:nvGraphicFramePr>
        <p:xfrm>
          <a:off x="457200" y="1864375"/>
          <a:ext cx="8229600" cy="185420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785732"/>
                <a:gridCol w="6443868"/>
              </a:tblGrid>
              <a:tr h="370840">
                <a:tc>
                  <a:txBody>
                    <a:bodyPr/>
                    <a:lstStyle/>
                    <a:p>
                      <a:pPr algn="l">
                        <a:spcBef>
                          <a:spcPts val="600"/>
                        </a:spcBef>
                        <a:defRPr b="0" sz="1800">
                          <a:solidFill>
                            <a:srgbClr val="000000"/>
                          </a:solidFill>
                        </a:defRPr>
                      </a:pPr>
                      <a:r>
                        <a:rPr b="1" sz="1600">
                          <a:solidFill>
                            <a:srgbClr val="FFFFFF"/>
                          </a:solidFill>
                          <a:latin typeface="Arial"/>
                          <a:ea typeface="Arial"/>
                          <a:cs typeface="Arial"/>
                          <a:sym typeface="Arial"/>
                        </a:rPr>
                        <a:t>Factor</a:t>
                      </a:r>
                    </a:p>
                  </a:txBody>
                  <a:tcPr marL="73025" marR="73025" marT="73025" marB="73025" anchor="t" anchorCtr="0" horzOverflow="overflow"/>
                </a:tc>
                <a:tc>
                  <a:txBody>
                    <a:bodyPr/>
                    <a:lstStyle/>
                    <a:p>
                      <a:pPr algn="l">
                        <a:spcBef>
                          <a:spcPts val="600"/>
                        </a:spcBef>
                        <a:defRPr b="0" sz="1800">
                          <a:solidFill>
                            <a:srgbClr val="000000"/>
                          </a:solidFill>
                        </a:defRPr>
                      </a:pPr>
                      <a:r>
                        <a:rPr b="1" sz="1600">
                          <a:solidFill>
                            <a:srgbClr val="FFFFFF"/>
                          </a:solidFill>
                          <a:latin typeface="Arial"/>
                          <a:ea typeface="Arial"/>
                          <a:cs typeface="Arial"/>
                          <a:sym typeface="Arial"/>
                        </a:rPr>
                        <a:t>Questions</a:t>
                      </a:r>
                    </a:p>
                  </a:txBody>
                  <a:tcPr marL="73025" marR="73025" marT="73025" marB="73025" anchor="t" anchorCtr="0" horzOverflow="overflow"/>
                </a:tc>
              </a:tr>
              <a:tr h="370840">
                <a:tc>
                  <a:txBody>
                    <a:bodyPr/>
                    <a:lstStyle/>
                    <a:p>
                      <a:pPr algn="l">
                        <a:spcBef>
                          <a:spcPts val="600"/>
                        </a:spcBef>
                        <a:defRPr sz="1800"/>
                      </a:pPr>
                      <a:r>
                        <a:rPr sz="1600">
                          <a:latin typeface="Arial"/>
                          <a:ea typeface="Arial"/>
                          <a:cs typeface="Arial"/>
                          <a:sym typeface="Arial"/>
                        </a:rPr>
                        <a:t>Supplier stability</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Is the supplier still in existence? Is the supplier financially stable and likely to continue in existence? If the supplier is no longer in business, does someone else maintain the systems? </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Failure rate</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Does the hardware have a high rate of reported failures? Does the support software crash and force system restarts? </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Age</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How old is the hardware and software? The older the hardware and support software, the more obsolete it will be. It may still function correctly but there could be significant economic and business benefits to moving to a more modern system.</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Performance</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Is the performance of the system adequate? Do performance problems have a significant effect on system users?</a:t>
                      </a:r>
                    </a:p>
                  </a:txBody>
                  <a:tcPr marL="0" marR="0" marT="0" marB="0" anchor="t" anchorCtr="0" horzOverflow="overflow"/>
                </a:tc>
              </a:tr>
            </a:tbl>
          </a:graphicData>
        </a:graphic>
      </p:graphicFrame>
      <p:sp>
        <p:nvSpPr>
          <p:cNvPr id="283" name="Slide Number Placeholder 6"/>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84"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483652" y="371613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2425668" fill="hold"/>
                                        <p:tgtEl>
                                          <p:spTgt spid="28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84"/>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87" name="Title 1"/>
          <p:cNvSpPr txBox="1"/>
          <p:nvPr>
            <p:ph type="title"/>
          </p:nvPr>
        </p:nvSpPr>
        <p:spPr>
          <a:xfrm>
            <a:off x="457199" y="274638"/>
            <a:ext cx="7293234" cy="1143001"/>
          </a:xfrm>
          <a:prstGeom prst="rect">
            <a:avLst/>
          </a:prstGeom>
        </p:spPr>
        <p:txBody>
          <a:bodyPr/>
          <a:lstStyle/>
          <a:p>
            <a:pPr/>
            <a:r>
              <a:t>Factors used in environment assessment</a:t>
            </a:r>
          </a:p>
        </p:txBody>
      </p:sp>
      <p:graphicFrame>
        <p:nvGraphicFramePr>
          <p:cNvPr id="288" name="Content Placeholder 3"/>
          <p:cNvGraphicFramePr/>
          <p:nvPr/>
        </p:nvGraphicFramePr>
        <p:xfrm>
          <a:off x="457200" y="1877885"/>
          <a:ext cx="8229600" cy="148336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2650476"/>
                <a:gridCol w="5579124"/>
              </a:tblGrid>
              <a:tr h="370840">
                <a:tc>
                  <a:txBody>
                    <a:bodyPr/>
                    <a:lstStyle/>
                    <a:p>
                      <a:pPr algn="l">
                        <a:defRPr b="0" sz="1800">
                          <a:solidFill>
                            <a:srgbClr val="000000"/>
                          </a:solidFill>
                        </a:defRPr>
                      </a:pPr>
                      <a:r>
                        <a:rPr b="1">
                          <a:solidFill>
                            <a:srgbClr val="FFFFFF"/>
                          </a:solidFill>
                        </a:rPr>
                        <a:t>Factor</a:t>
                      </a:r>
                    </a:p>
                  </a:txBody>
                  <a:tcPr marL="45720" marR="45720" marT="45720" marB="45720" anchor="t" anchorCtr="0" horzOverflow="overflow"/>
                </a:tc>
                <a:tc>
                  <a:txBody>
                    <a:bodyPr/>
                    <a:lstStyle/>
                    <a:p>
                      <a:pPr algn="l">
                        <a:defRPr b="0" sz="1800">
                          <a:solidFill>
                            <a:srgbClr val="000000"/>
                          </a:solidFill>
                        </a:defRPr>
                      </a:pPr>
                      <a:r>
                        <a:rPr b="1">
                          <a:solidFill>
                            <a:srgbClr val="FFFFFF"/>
                          </a:solidFill>
                        </a:rPr>
                        <a:t>Questions</a:t>
                      </a:r>
                    </a:p>
                  </a:txBody>
                  <a:tcPr marL="45720" marR="45720" marT="45720" marB="45720" anchor="t" anchorCtr="0" horzOverflow="overflow"/>
                </a:tc>
              </a:tr>
              <a:tr h="370840">
                <a:tc>
                  <a:txBody>
                    <a:bodyPr/>
                    <a:lstStyle/>
                    <a:p>
                      <a:pPr algn="l">
                        <a:spcBef>
                          <a:spcPts val="600"/>
                        </a:spcBef>
                        <a:defRPr sz="1800"/>
                      </a:pPr>
                      <a:r>
                        <a:rPr sz="1600">
                          <a:latin typeface="Arial"/>
                          <a:ea typeface="Arial"/>
                          <a:cs typeface="Arial"/>
                          <a:sym typeface="Arial"/>
                        </a:rPr>
                        <a:t>Support requirements</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What local support is required by the hardware and software? If there are high costs associated with this support, it may be worth considering system replacement.</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Maintenance costs</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What are the costs of hardware maintenance and support software licences? Older hardware may have higher maintenance costs than modern systems. Support software may have high annual licensing costs.</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Interoperability</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Are there problems interfacing the system to other systems? Can compilers, for example, be used with current versions of the operating system? Is hardware emulation required?</a:t>
                      </a:r>
                    </a:p>
                  </a:txBody>
                  <a:tcPr marL="0" marR="0" marT="0" marB="0" anchor="t" anchorCtr="0" horzOverflow="overflow"/>
                </a:tc>
              </a:tr>
            </a:tbl>
          </a:graphicData>
        </a:graphic>
      </p:graphicFrame>
      <p:sp>
        <p:nvSpPr>
          <p:cNvPr id="289" name="Slide Number Placeholder 6"/>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92" name="Rectangle 2"/>
          <p:cNvSpPr txBox="1"/>
          <p:nvPr>
            <p:ph type="title"/>
          </p:nvPr>
        </p:nvSpPr>
        <p:spPr>
          <a:xfrm>
            <a:off x="457199" y="274638"/>
            <a:ext cx="7293234" cy="1143001"/>
          </a:xfrm>
          <a:prstGeom prst="rect">
            <a:avLst/>
          </a:prstGeom>
        </p:spPr>
        <p:txBody>
          <a:bodyPr/>
          <a:lstStyle/>
          <a:p>
            <a:pPr/>
            <a:r>
              <a:t>System measurement</a:t>
            </a:r>
          </a:p>
        </p:txBody>
      </p:sp>
      <p:sp>
        <p:nvSpPr>
          <p:cNvPr id="293" name="Rectangle 3"/>
          <p:cNvSpPr txBox="1"/>
          <p:nvPr>
            <p:ph type="body" idx="1"/>
          </p:nvPr>
        </p:nvSpPr>
        <p:spPr>
          <a:xfrm>
            <a:off x="457200" y="1600200"/>
            <a:ext cx="8229600" cy="4525963"/>
          </a:xfrm>
          <a:prstGeom prst="rect">
            <a:avLst/>
          </a:prstGeom>
        </p:spPr>
        <p:txBody>
          <a:bodyPr/>
          <a:lstStyle/>
          <a:p>
            <a:pPr/>
            <a:r>
              <a:t>You may collect quantitative data to make an assessment of the quality of the application system</a:t>
            </a:r>
          </a:p>
          <a:p>
            <a:pPr lvl="1" marL="742950" indent="-285750">
              <a:spcBef>
                <a:spcPts val="300"/>
              </a:spcBef>
              <a:defRPr sz="2000"/>
            </a:pPr>
            <a:r>
              <a:t>The number of system change requests; </a:t>
            </a:r>
          </a:p>
          <a:p>
            <a:pPr lvl="1" marL="742950" indent="-285750">
              <a:spcBef>
                <a:spcPts val="300"/>
              </a:spcBef>
              <a:defRPr sz="2000"/>
            </a:pPr>
            <a:r>
              <a:t>The number of different user interfaces used by the system;</a:t>
            </a:r>
          </a:p>
          <a:p>
            <a:pPr lvl="1" marL="742950" indent="-285750">
              <a:spcBef>
                <a:spcPts val="300"/>
              </a:spcBef>
              <a:defRPr sz="2000"/>
            </a:pPr>
            <a:r>
              <a:t>The volume of data used by the system.</a:t>
            </a:r>
          </a:p>
        </p:txBody>
      </p:sp>
      <p:sp>
        <p:nvSpPr>
          <p:cNvPr id="294"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95"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2843038" fill="hold"/>
                                        <p:tgtEl>
                                          <p:spTgt spid="29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9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298" name="Title 1"/>
          <p:cNvSpPr txBox="1"/>
          <p:nvPr>
            <p:ph type="title"/>
          </p:nvPr>
        </p:nvSpPr>
        <p:spPr>
          <a:xfrm>
            <a:off x="457199" y="274638"/>
            <a:ext cx="7293234" cy="1143001"/>
          </a:xfrm>
          <a:prstGeom prst="rect">
            <a:avLst/>
          </a:prstGeom>
        </p:spPr>
        <p:txBody>
          <a:bodyPr/>
          <a:lstStyle/>
          <a:p>
            <a:pPr/>
            <a:r>
              <a:t>Key points</a:t>
            </a:r>
          </a:p>
        </p:txBody>
      </p:sp>
      <p:sp>
        <p:nvSpPr>
          <p:cNvPr id="299" name="Content Placeholder 2"/>
          <p:cNvSpPr txBox="1"/>
          <p:nvPr>
            <p:ph type="body" idx="1"/>
          </p:nvPr>
        </p:nvSpPr>
        <p:spPr>
          <a:xfrm>
            <a:off x="457200" y="1600200"/>
            <a:ext cx="8229600" cy="4525963"/>
          </a:xfrm>
          <a:prstGeom prst="rect">
            <a:avLst/>
          </a:prstGeom>
        </p:spPr>
        <p:txBody>
          <a:bodyPr/>
          <a:lstStyle/>
          <a:p>
            <a:pPr/>
            <a:r>
              <a:t>Software development and evolution can be thought of as an integrated, iterative process that can be represented using a spiral model.</a:t>
            </a:r>
          </a:p>
          <a:p>
            <a:pPr/>
            <a:r>
              <a:t>For custom systems, the costs of software maintenance usually exceed the software development costs.</a:t>
            </a:r>
          </a:p>
          <a:p>
            <a:pPr/>
            <a:r>
              <a:t>The process of software evolution is driven by requests for changes and includes change impact analysis, release planning and change implementation. </a:t>
            </a:r>
          </a:p>
          <a:p>
            <a:pPr/>
            <a:r>
              <a:t>Lehman’s laws, such as the notion that change is continuous, describe a number of insights derived from long-term studies of system evolution.</a:t>
            </a:r>
          </a:p>
        </p:txBody>
      </p:sp>
      <p:sp>
        <p:nvSpPr>
          <p:cNvPr id="300"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01"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414999" fill="hold"/>
                                        <p:tgtEl>
                                          <p:spTgt spid="30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301"/>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304" name="Title 1"/>
          <p:cNvSpPr txBox="1"/>
          <p:nvPr>
            <p:ph type="title"/>
          </p:nvPr>
        </p:nvSpPr>
        <p:spPr>
          <a:xfrm>
            <a:off x="457199" y="274638"/>
            <a:ext cx="7293234" cy="1143001"/>
          </a:xfrm>
          <a:prstGeom prst="rect">
            <a:avLst/>
          </a:prstGeom>
        </p:spPr>
        <p:txBody>
          <a:bodyPr/>
          <a:lstStyle/>
          <a:p>
            <a:pPr/>
            <a:r>
              <a:t>Key points</a:t>
            </a:r>
          </a:p>
        </p:txBody>
      </p:sp>
      <p:sp>
        <p:nvSpPr>
          <p:cNvPr id="305" name="Content Placeholder 2"/>
          <p:cNvSpPr txBox="1"/>
          <p:nvPr>
            <p:ph type="body" idx="1"/>
          </p:nvPr>
        </p:nvSpPr>
        <p:spPr>
          <a:xfrm>
            <a:off x="457200" y="1600200"/>
            <a:ext cx="8229600" cy="4525963"/>
          </a:xfrm>
          <a:prstGeom prst="rect">
            <a:avLst/>
          </a:prstGeom>
        </p:spPr>
        <p:txBody>
          <a:bodyPr/>
          <a:lstStyle/>
          <a:p>
            <a:pPr/>
            <a:r>
              <a:t>There are 3 types of software maintenance, namely bug fixing, modifying software to work in a new environment, and implementing new or changed requirements.</a:t>
            </a:r>
          </a:p>
          <a:p>
            <a:pPr/>
            <a:r>
              <a:t>Software re-engineering is concerned with re-structuring and re-documenting software to make it easier to understand and change. </a:t>
            </a:r>
          </a:p>
          <a:p>
            <a:pPr/>
            <a:r>
              <a:t>Refactoring, making program changes that preserve functionality, is a form of preventative maintenance.</a:t>
            </a:r>
          </a:p>
          <a:p>
            <a:pPr/>
            <a:r>
              <a:t>The business value of a legacy system and the quality of the application should be assessed to help decide if a system should be replaced, transformed or maintained.</a:t>
            </a:r>
            <a:r>
              <a:t> </a:t>
            </a:r>
          </a:p>
        </p:txBody>
      </p:sp>
      <p:sp>
        <p:nvSpPr>
          <p:cNvPr id="306" name="Slide Number Placeholder 5"/>
          <p:cNvSpPr txBox="1"/>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19" name="Title 1"/>
          <p:cNvSpPr txBox="1"/>
          <p:nvPr>
            <p:ph type="title"/>
          </p:nvPr>
        </p:nvSpPr>
        <p:spPr>
          <a:xfrm>
            <a:off x="457199" y="274638"/>
            <a:ext cx="7293234" cy="1143001"/>
          </a:xfrm>
          <a:prstGeom prst="rect">
            <a:avLst/>
          </a:prstGeom>
        </p:spPr>
        <p:txBody>
          <a:bodyPr/>
          <a:lstStyle/>
          <a:p>
            <a:pPr/>
            <a:r>
              <a:t>Change implementation</a:t>
            </a:r>
            <a:r>
              <a:t> </a:t>
            </a:r>
          </a:p>
        </p:txBody>
      </p:sp>
      <p:pic>
        <p:nvPicPr>
          <p:cNvPr id="120" name="Content Placeholder 3" descr="Content Placeholder 3"/>
          <p:cNvPicPr>
            <a:picLocks noChangeAspect="1"/>
          </p:cNvPicPr>
          <p:nvPr/>
        </p:nvPicPr>
        <p:blipFill>
          <a:blip r:embed="rId2">
            <a:extLst/>
          </a:blip>
          <a:stretch>
            <a:fillRect/>
          </a:stretch>
        </p:blipFill>
        <p:spPr>
          <a:xfrm>
            <a:off x="1143643" y="2939229"/>
            <a:ext cx="6956392" cy="1147689"/>
          </a:xfrm>
          <a:prstGeom prst="rect">
            <a:avLst/>
          </a:prstGeom>
          <a:ln w="12700">
            <a:miter lim="400000"/>
          </a:ln>
        </p:spPr>
      </p:pic>
      <p:sp>
        <p:nvSpPr>
          <p:cNvPr id="121" name="Slide Number Placeholder 6"/>
          <p:cNvSpPr txBox="1"/>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22" name="音频录音.m4a" descr="音频录音.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852334" fill="hold"/>
                                        <p:tgtEl>
                                          <p:spTgt spid="12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25" name="Title 1"/>
          <p:cNvSpPr txBox="1"/>
          <p:nvPr>
            <p:ph type="title"/>
          </p:nvPr>
        </p:nvSpPr>
        <p:spPr>
          <a:xfrm>
            <a:off x="457199" y="274638"/>
            <a:ext cx="7293234" cy="1143001"/>
          </a:xfrm>
          <a:prstGeom prst="rect">
            <a:avLst/>
          </a:prstGeom>
        </p:spPr>
        <p:txBody>
          <a:bodyPr/>
          <a:lstStyle/>
          <a:p>
            <a:pPr/>
            <a:r>
              <a:t>Change implementation</a:t>
            </a:r>
          </a:p>
        </p:txBody>
      </p:sp>
      <p:sp>
        <p:nvSpPr>
          <p:cNvPr id="126" name="Content Placeholder 2"/>
          <p:cNvSpPr txBox="1"/>
          <p:nvPr>
            <p:ph type="body" idx="1"/>
          </p:nvPr>
        </p:nvSpPr>
        <p:spPr>
          <a:xfrm>
            <a:off x="457200" y="1600200"/>
            <a:ext cx="8229600" cy="4525963"/>
          </a:xfrm>
          <a:prstGeom prst="rect">
            <a:avLst/>
          </a:prstGeom>
        </p:spPr>
        <p:txBody>
          <a:bodyPr/>
          <a:lstStyle/>
          <a:p>
            <a:pPr/>
            <a:r>
              <a:t>Iteration of the development process where the revisions to the system are designed, implemented and tested.</a:t>
            </a:r>
          </a:p>
          <a:p>
            <a:pPr>
              <a:defRPr>
                <a:solidFill>
                  <a:srgbClr val="FF0000"/>
                </a:solidFill>
              </a:defRPr>
            </a:pPr>
            <a:r>
              <a:t>A critical difference is that the first stage of change implementation may involve program understanding, </a:t>
            </a:r>
            <a:r>
              <a:rPr>
                <a:solidFill>
                  <a:srgbClr val="46424D"/>
                </a:solidFill>
              </a:rPr>
              <a:t>especially if the original system developers are not responsible for  the change implementation. </a:t>
            </a:r>
            <a:endParaRPr>
              <a:solidFill>
                <a:srgbClr val="46424D"/>
              </a:solidFill>
            </a:endParaRPr>
          </a:p>
          <a:p>
            <a:pPr/>
            <a:r>
              <a:t>During the program understanding phase, you have to understand how the program is structured, how it delivers functionality and how the proposed change might affect the program. </a:t>
            </a:r>
          </a:p>
        </p:txBody>
      </p:sp>
      <p:sp>
        <p:nvSpPr>
          <p:cNvPr id="127" name="Slide Number Placeholder 5"/>
          <p:cNvSpPr txBox="1"/>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28"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6900657" fill="hold"/>
                                        <p:tgtEl>
                                          <p:spTgt spid="12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2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Footer Placeholder 6"/>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31" name="Rectangle 2"/>
          <p:cNvSpPr txBox="1"/>
          <p:nvPr>
            <p:ph type="body" idx="1"/>
          </p:nvPr>
        </p:nvSpPr>
        <p:spPr>
          <a:xfrm>
            <a:off x="457200" y="1600200"/>
            <a:ext cx="8229600" cy="4525963"/>
          </a:xfrm>
          <a:prstGeom prst="rect">
            <a:avLst/>
          </a:prstGeom>
        </p:spPr>
        <p:txBody>
          <a:bodyPr lIns="44622" tIns="44622" rIns="44622" bIns="44622"/>
          <a:lstStyle/>
          <a:p>
            <a:pPr>
              <a:lnSpc>
                <a:spcPct val="90000"/>
              </a:lnSpc>
              <a:defRPr i="1">
                <a:solidFill>
                  <a:srgbClr val="FF0000"/>
                </a:solidFill>
              </a:defRPr>
            </a:pPr>
            <a:r>
              <a:t>Program evolution dynamics </a:t>
            </a:r>
            <a:r>
              <a:rPr i="0">
                <a:solidFill>
                  <a:srgbClr val="46424D"/>
                </a:solidFill>
              </a:rPr>
              <a:t>is the study of the processes of system change.</a:t>
            </a:r>
            <a:endParaRPr i="0">
              <a:solidFill>
                <a:srgbClr val="46424D"/>
              </a:solidFill>
            </a:endParaRPr>
          </a:p>
          <a:p>
            <a:pPr>
              <a:lnSpc>
                <a:spcPct val="90000"/>
              </a:lnSpc>
            </a:pPr>
            <a:r>
              <a:t>After several major empirical studies, </a:t>
            </a:r>
            <a:r>
              <a:rPr>
                <a:solidFill>
                  <a:srgbClr val="FF0000"/>
                </a:solidFill>
              </a:rPr>
              <a:t>Lehman and Belady proposed that there were a number of ‘laws’ </a:t>
            </a:r>
            <a:r>
              <a:t>which applied to all systems as they evolved.</a:t>
            </a:r>
          </a:p>
          <a:p>
            <a:pPr>
              <a:lnSpc>
                <a:spcPct val="90000"/>
              </a:lnSpc>
            </a:pPr>
            <a:r>
              <a:t>There are sensible observations rather than laws. They are applicable to large systems developed by large organisations. </a:t>
            </a:r>
          </a:p>
          <a:p>
            <a:pPr lvl="1" marL="742950" indent="-285750">
              <a:lnSpc>
                <a:spcPct val="90000"/>
              </a:lnSpc>
              <a:spcBef>
                <a:spcPts val="300"/>
              </a:spcBef>
              <a:defRPr sz="2000"/>
            </a:pPr>
            <a:r>
              <a:t>It is not clear if these are applicable to other types of software system.</a:t>
            </a:r>
          </a:p>
        </p:txBody>
      </p:sp>
      <p:sp>
        <p:nvSpPr>
          <p:cNvPr id="132" name="Rectangle 3"/>
          <p:cNvSpPr txBox="1"/>
          <p:nvPr>
            <p:ph type="title"/>
          </p:nvPr>
        </p:nvSpPr>
        <p:spPr>
          <a:xfrm>
            <a:off x="457199" y="274638"/>
            <a:ext cx="7293234" cy="1143001"/>
          </a:xfrm>
          <a:prstGeom prst="rect">
            <a:avLst/>
          </a:prstGeom>
        </p:spPr>
        <p:txBody>
          <a:bodyPr lIns="44622" tIns="44622" rIns="44622" bIns="44622"/>
          <a:lstStyle/>
          <a:p>
            <a:pPr/>
            <a:r>
              <a:t>Program evolution dynamics</a:t>
            </a:r>
          </a:p>
        </p:txBody>
      </p:sp>
      <p:sp>
        <p:nvSpPr>
          <p:cNvPr id="133" name="Slide Number Placeholder 5"/>
          <p:cNvSpPr txBox="1"/>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34"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4297325" fill="hold"/>
                                        <p:tgtEl>
                                          <p:spTgt spid="13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37" name="Title 1"/>
          <p:cNvSpPr txBox="1"/>
          <p:nvPr>
            <p:ph type="title"/>
          </p:nvPr>
        </p:nvSpPr>
        <p:spPr>
          <a:xfrm>
            <a:off x="457199" y="274638"/>
            <a:ext cx="7293234" cy="1143001"/>
          </a:xfrm>
          <a:prstGeom prst="rect">
            <a:avLst/>
          </a:prstGeom>
        </p:spPr>
        <p:txBody>
          <a:bodyPr/>
          <a:lstStyle/>
          <a:p>
            <a:pPr/>
            <a:r>
              <a:t>Lehman’s laws</a:t>
            </a:r>
            <a:r>
              <a:t> </a:t>
            </a:r>
          </a:p>
        </p:txBody>
      </p:sp>
      <p:graphicFrame>
        <p:nvGraphicFramePr>
          <p:cNvPr id="138" name="Content Placeholder 3"/>
          <p:cNvGraphicFramePr/>
          <p:nvPr/>
        </p:nvGraphicFramePr>
        <p:xfrm>
          <a:off x="445884" y="1850866"/>
          <a:ext cx="8240918" cy="185420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918652"/>
                <a:gridCol w="6322264"/>
              </a:tblGrid>
              <a:tr h="370840">
                <a:tc>
                  <a:txBody>
                    <a:bodyPr/>
                    <a:lstStyle/>
                    <a:p>
                      <a:pPr algn="l">
                        <a:spcBef>
                          <a:spcPts val="600"/>
                        </a:spcBef>
                        <a:defRPr b="0" sz="1800">
                          <a:solidFill>
                            <a:srgbClr val="000000"/>
                          </a:solidFill>
                        </a:defRPr>
                      </a:pPr>
                      <a:r>
                        <a:rPr b="1" sz="1600">
                          <a:solidFill>
                            <a:srgbClr val="FFFFFF"/>
                          </a:solidFill>
                          <a:latin typeface="Arial"/>
                          <a:ea typeface="Arial"/>
                          <a:cs typeface="Arial"/>
                          <a:sym typeface="Arial"/>
                        </a:rPr>
                        <a:t>Law</a:t>
                      </a:r>
                    </a:p>
                  </a:txBody>
                  <a:tcPr marL="54610" marR="54610" marT="54610" marB="54610" anchor="t" anchorCtr="0" horzOverflow="overflow"/>
                </a:tc>
                <a:tc>
                  <a:txBody>
                    <a:bodyPr/>
                    <a:lstStyle/>
                    <a:p>
                      <a:pPr algn="l">
                        <a:spcBef>
                          <a:spcPts val="600"/>
                        </a:spcBef>
                        <a:defRPr b="0" sz="1800">
                          <a:solidFill>
                            <a:srgbClr val="000000"/>
                          </a:solidFill>
                        </a:defRPr>
                      </a:pPr>
                      <a:r>
                        <a:rPr b="1" sz="1600">
                          <a:solidFill>
                            <a:srgbClr val="FFFFFF"/>
                          </a:solidFill>
                          <a:latin typeface="Arial"/>
                          <a:ea typeface="Arial"/>
                          <a:cs typeface="Arial"/>
                          <a:sym typeface="Arial"/>
                        </a:rPr>
                        <a:t>Description</a:t>
                      </a:r>
                    </a:p>
                  </a:txBody>
                  <a:tcPr marL="54610" marR="54610" marT="54610" marB="54610" anchor="t" anchorCtr="0" horzOverflow="overflow"/>
                </a:tc>
              </a:tr>
              <a:tr h="370840">
                <a:tc>
                  <a:txBody>
                    <a:bodyPr/>
                    <a:lstStyle/>
                    <a:p>
                      <a:pPr algn="l">
                        <a:spcBef>
                          <a:spcPts val="600"/>
                        </a:spcBef>
                        <a:defRPr sz="1800"/>
                      </a:pPr>
                      <a:r>
                        <a:rPr sz="1600">
                          <a:latin typeface="Arial"/>
                          <a:ea typeface="Arial"/>
                          <a:cs typeface="Arial"/>
                          <a:sym typeface="Arial"/>
                        </a:rPr>
                        <a:t>Continuing change</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A program that is used in a real-world environment must necessarily change, or else become progressively less useful in that environment.</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Increasing complexity</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As an evolving program changes, its structure tends to become more complex. Extra resources must be devoted to preserving and simplifying the structure.</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Large program evolution</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Program evolution is a self-regulating process. System attributes such as size, time between releases, and the number of reported errors is approximately invariant for each system release.</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Organizational stability</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Over a program’s lifetime, its rate of development is approximately constant and independent of the resources devoted to system development.</a:t>
                      </a:r>
                    </a:p>
                  </a:txBody>
                  <a:tcPr marL="0" marR="0" marT="0" marB="0" anchor="t" anchorCtr="0" horzOverflow="overflow"/>
                </a:tc>
              </a:tr>
            </a:tbl>
          </a:graphicData>
        </a:graphic>
      </p:graphicFrame>
      <p:sp>
        <p:nvSpPr>
          <p:cNvPr id="139" name="Slide Number Placeholder 6"/>
          <p:cNvSpPr txBox="1"/>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40"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2762336" fill="hold"/>
                                        <p:tgtEl>
                                          <p:spTgt spid="14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43" name="Title 1"/>
          <p:cNvSpPr txBox="1"/>
          <p:nvPr>
            <p:ph type="title"/>
          </p:nvPr>
        </p:nvSpPr>
        <p:spPr>
          <a:xfrm>
            <a:off x="457199" y="274638"/>
            <a:ext cx="7293234" cy="1143001"/>
          </a:xfrm>
          <a:prstGeom prst="rect">
            <a:avLst/>
          </a:prstGeom>
        </p:spPr>
        <p:txBody>
          <a:bodyPr/>
          <a:lstStyle/>
          <a:p>
            <a:pPr/>
            <a:r>
              <a:t>Lehman’s laws</a:t>
            </a:r>
          </a:p>
        </p:txBody>
      </p:sp>
      <p:graphicFrame>
        <p:nvGraphicFramePr>
          <p:cNvPr id="144" name="Content Placeholder 3"/>
          <p:cNvGraphicFramePr/>
          <p:nvPr/>
        </p:nvGraphicFramePr>
        <p:xfrm>
          <a:off x="457200" y="1891395"/>
          <a:ext cx="8229600" cy="185420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2501848"/>
                <a:gridCol w="5727752"/>
              </a:tblGrid>
              <a:tr h="370840">
                <a:tc>
                  <a:txBody>
                    <a:bodyPr/>
                    <a:lstStyle/>
                    <a:p>
                      <a:pPr algn="l">
                        <a:defRPr b="0" sz="1800">
                          <a:solidFill>
                            <a:srgbClr val="000000"/>
                          </a:solidFill>
                        </a:defRPr>
                      </a:pPr>
                      <a:r>
                        <a:rPr b="1" sz="1600">
                          <a:solidFill>
                            <a:srgbClr val="FFFFFF"/>
                          </a:solidFill>
                          <a:latin typeface="Arial"/>
                          <a:ea typeface="Arial"/>
                          <a:cs typeface="Arial"/>
                          <a:sym typeface="Arial"/>
                        </a:rPr>
                        <a:t>Law</a:t>
                      </a:r>
                    </a:p>
                  </a:txBody>
                  <a:tcPr marL="45720" marR="45720" marT="45720" marB="45720" anchor="t" anchorCtr="0" horzOverflow="overflow"/>
                </a:tc>
                <a:tc>
                  <a:txBody>
                    <a:bodyPr/>
                    <a:lstStyle/>
                    <a:p>
                      <a:pPr algn="l">
                        <a:defRPr b="0" sz="1800">
                          <a:solidFill>
                            <a:srgbClr val="000000"/>
                          </a:solidFill>
                        </a:defRPr>
                      </a:pPr>
                      <a:r>
                        <a:rPr b="1" sz="1600">
                          <a:solidFill>
                            <a:srgbClr val="FFFFFF"/>
                          </a:solidFill>
                          <a:latin typeface="Arial"/>
                          <a:ea typeface="Arial"/>
                          <a:cs typeface="Arial"/>
                          <a:sym typeface="Arial"/>
                        </a:rPr>
                        <a:t>Description</a:t>
                      </a:r>
                    </a:p>
                  </a:txBody>
                  <a:tcPr marL="45720" marR="45720" marT="45720" marB="45720" anchor="t" anchorCtr="0" horzOverflow="overflow"/>
                </a:tc>
              </a:tr>
              <a:tr h="370840">
                <a:tc>
                  <a:txBody>
                    <a:bodyPr/>
                    <a:lstStyle/>
                    <a:p>
                      <a:pPr algn="l">
                        <a:spcBef>
                          <a:spcPts val="600"/>
                        </a:spcBef>
                        <a:defRPr sz="1800"/>
                      </a:pPr>
                      <a:r>
                        <a:rPr sz="1600">
                          <a:latin typeface="Arial"/>
                          <a:ea typeface="Arial"/>
                          <a:cs typeface="Arial"/>
                          <a:sym typeface="Arial"/>
                        </a:rPr>
                        <a:t>Conservation of familiarity</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Over the lifetime of a system, the incremental change in each release is approximately constant.</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Continuing growth</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The functionality offered by systems has to continually increase to maintain user satisfaction.</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Declining quality</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The quality of systems will decline unless they are modified to reflect changes in their operational environment.</a:t>
                      </a:r>
                    </a:p>
                  </a:txBody>
                  <a:tcPr marL="0" marR="0" marT="0" marB="0" anchor="t" anchorCtr="0" horzOverflow="overflow"/>
                </a:tc>
              </a:tr>
              <a:tr h="370840">
                <a:tc>
                  <a:txBody>
                    <a:bodyPr/>
                    <a:lstStyle/>
                    <a:p>
                      <a:pPr algn="l">
                        <a:spcBef>
                          <a:spcPts val="600"/>
                        </a:spcBef>
                        <a:defRPr sz="1800"/>
                      </a:pPr>
                      <a:r>
                        <a:rPr sz="1600">
                          <a:latin typeface="Arial"/>
                          <a:ea typeface="Arial"/>
                          <a:cs typeface="Arial"/>
                          <a:sym typeface="Arial"/>
                        </a:rPr>
                        <a:t>Feedback system</a:t>
                      </a:r>
                    </a:p>
                  </a:txBody>
                  <a:tcPr marL="0" marR="0" marT="0" marB="0" anchor="t" anchorCtr="0" horzOverflow="overflow"/>
                </a:tc>
                <a:tc>
                  <a:txBody>
                    <a:bodyPr/>
                    <a:lstStyle/>
                    <a:p>
                      <a:pPr algn="l">
                        <a:spcBef>
                          <a:spcPts val="600"/>
                        </a:spcBef>
                        <a:defRPr sz="1800"/>
                      </a:pPr>
                      <a:r>
                        <a:rPr sz="1600">
                          <a:latin typeface="Arial"/>
                          <a:ea typeface="Arial"/>
                          <a:cs typeface="Arial"/>
                          <a:sym typeface="Arial"/>
                        </a:rPr>
                        <a:t>Evolution processes incorporate multiagent, multiloop feedback systems and you have to treat them as feedback systems to achieve significant product improvement.</a:t>
                      </a:r>
                    </a:p>
                  </a:txBody>
                  <a:tcPr marL="0" marR="0" marT="0" marB="0" anchor="t" anchorCtr="0" horzOverflow="overflow"/>
                </a:tc>
              </a:tr>
            </a:tbl>
          </a:graphicData>
        </a:graphic>
      </p:graphicFrame>
      <p:sp>
        <p:nvSpPr>
          <p:cNvPr id="145" name="Slide Number Placeholder 6"/>
          <p:cNvSpPr txBox="1"/>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46"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1560680" fill="hold"/>
                                        <p:tgtEl>
                                          <p:spTgt spid="1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Footer Placeholder 8"/>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pPr/>
            <a:r>
              <a:t>Chapter 9 Software evolution</a:t>
            </a:r>
          </a:p>
        </p:txBody>
      </p:sp>
      <p:sp>
        <p:nvSpPr>
          <p:cNvPr id="149" name="Rectangle 2"/>
          <p:cNvSpPr txBox="1"/>
          <p:nvPr>
            <p:ph type="title"/>
          </p:nvPr>
        </p:nvSpPr>
        <p:spPr>
          <a:xfrm>
            <a:off x="457199" y="274638"/>
            <a:ext cx="7293234" cy="1143001"/>
          </a:xfrm>
          <a:prstGeom prst="rect">
            <a:avLst/>
          </a:prstGeom>
        </p:spPr>
        <p:txBody>
          <a:bodyPr/>
          <a:lstStyle/>
          <a:p>
            <a:pPr/>
            <a:r>
              <a:t>Applicability of Lehman’s laws</a:t>
            </a:r>
          </a:p>
        </p:txBody>
      </p:sp>
      <p:sp>
        <p:nvSpPr>
          <p:cNvPr id="150" name="Rectangle 3"/>
          <p:cNvSpPr txBox="1"/>
          <p:nvPr>
            <p:ph type="body" idx="1"/>
          </p:nvPr>
        </p:nvSpPr>
        <p:spPr>
          <a:xfrm>
            <a:off x="457200" y="1600200"/>
            <a:ext cx="8229600" cy="4525963"/>
          </a:xfrm>
          <a:prstGeom prst="rect">
            <a:avLst/>
          </a:prstGeom>
        </p:spPr>
        <p:txBody>
          <a:bodyPr/>
          <a:lstStyle/>
          <a:p>
            <a:pPr>
              <a:defRPr>
                <a:solidFill>
                  <a:srgbClr val="FF0000"/>
                </a:solidFill>
              </a:defRPr>
            </a:pPr>
            <a:r>
              <a:t>Lehman’s laws seem to be generally applicable to large, tailored systems </a:t>
            </a:r>
            <a:r>
              <a:rPr>
                <a:solidFill>
                  <a:srgbClr val="46424D"/>
                </a:solidFill>
              </a:rPr>
              <a:t>developed by large organisations.</a:t>
            </a:r>
            <a:endParaRPr>
              <a:solidFill>
                <a:srgbClr val="46424D"/>
              </a:solidFill>
            </a:endParaRPr>
          </a:p>
          <a:p>
            <a:pPr lvl="1" marL="742950" indent="-285750">
              <a:spcBef>
                <a:spcPts val="300"/>
              </a:spcBef>
              <a:defRPr sz="2000"/>
            </a:pPr>
            <a:r>
              <a:t>Confirmed in early 2000’s by work by Lehman on the FEAST project.</a:t>
            </a:r>
          </a:p>
          <a:p>
            <a:pPr>
              <a:defRPr>
                <a:solidFill>
                  <a:srgbClr val="FF0000"/>
                </a:solidFill>
              </a:defRPr>
            </a:pPr>
            <a:r>
              <a:t>It is not clear how they should be modified for</a:t>
            </a:r>
          </a:p>
          <a:p>
            <a:pPr lvl="1" marL="742950" indent="-285750">
              <a:spcBef>
                <a:spcPts val="300"/>
              </a:spcBef>
              <a:defRPr sz="2000"/>
            </a:pPr>
            <a:r>
              <a:t>Shrink-wrapped software products;</a:t>
            </a:r>
          </a:p>
          <a:p>
            <a:pPr lvl="1" marL="742950" indent="-285750">
              <a:spcBef>
                <a:spcPts val="300"/>
              </a:spcBef>
              <a:defRPr sz="2000"/>
            </a:pPr>
            <a:r>
              <a:t>Systems that incorporate a significant number of COTS components;</a:t>
            </a:r>
          </a:p>
          <a:p>
            <a:pPr lvl="1" marL="742950" indent="-285750">
              <a:spcBef>
                <a:spcPts val="300"/>
              </a:spcBef>
              <a:defRPr sz="2000"/>
            </a:pPr>
            <a:r>
              <a:t>Small organisations;</a:t>
            </a:r>
          </a:p>
          <a:p>
            <a:pPr lvl="1" marL="742950" indent="-285750">
              <a:spcBef>
                <a:spcPts val="300"/>
              </a:spcBef>
              <a:defRPr sz="2000"/>
            </a:pPr>
            <a:r>
              <a:t>Medium sized systems.</a:t>
            </a:r>
          </a:p>
        </p:txBody>
      </p:sp>
      <p:sp>
        <p:nvSpPr>
          <p:cNvPr id="151" name="Slide Number Placeholder 7"/>
          <p:cNvSpPr txBox="1"/>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52" name="音频录音.m4a" descr="音频录音.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930000" fill="hold"/>
                                        <p:tgtEl>
                                          <p:spTgt spid="15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2"/>
                </p:tgtEl>
              </p:cMediaNode>
            </p:audio>
          </p:childTnLst>
        </p:cTn>
      </p:par>
    </p:tnLst>
  </p:timing>
</p:sld>
</file>

<file path=ppt/theme/theme1.xml><?xml version="1.0" encoding="utf-8"?>
<a:theme xmlns:a="http://schemas.openxmlformats.org/drawingml/2006/main" xmlns:r="http://schemas.openxmlformats.org/officeDocument/2006/relationships"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Calibri"/>
        <a:ea typeface="Calibri"/>
        <a:cs typeface="Calibri"/>
      </a:majorFont>
      <a:minorFont>
        <a:latin typeface="Helvetica"/>
        <a:ea typeface="Helvetica"/>
        <a:cs typeface="Helvetica"/>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